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73" r:id="rId2"/>
    <p:sldId id="256" r:id="rId3"/>
    <p:sldId id="257" r:id="rId4"/>
    <p:sldId id="258" r:id="rId5"/>
    <p:sldId id="269" r:id="rId6"/>
    <p:sldId id="271" r:id="rId7"/>
    <p:sldId id="270" r:id="rId8"/>
    <p:sldId id="272" r:id="rId9"/>
    <p:sldId id="266" r:id="rId10"/>
    <p:sldId id="278" r:id="rId11"/>
    <p:sldId id="276" r:id="rId12"/>
    <p:sldId id="279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D8FAB3-538D-4290-ACCF-60C642546EA0}" v="36" dt="2020-08-11T18:08:03.9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ca Romero" userId="ehs1w+fykljijIntQpWkEKPb5Yk7KdG71OL8BD47ieU=" providerId="None" clId="Web-{D4D8FAB3-538D-4290-ACCF-60C642546EA0}"/>
    <pc:docChg chg="modSld">
      <pc:chgData name="Monica Romero" userId="ehs1w+fykljijIntQpWkEKPb5Yk7KdG71OL8BD47ieU=" providerId="None" clId="Web-{D4D8FAB3-538D-4290-ACCF-60C642546EA0}" dt="2020-08-11T18:08:03.394" v="31" actId="20577"/>
      <pc:docMkLst>
        <pc:docMk/>
      </pc:docMkLst>
      <pc:sldChg chg="modSp">
        <pc:chgData name="Monica Romero" userId="ehs1w+fykljijIntQpWkEKPb5Yk7KdG71OL8BD47ieU=" providerId="None" clId="Web-{D4D8FAB3-538D-4290-ACCF-60C642546EA0}" dt="2020-08-11T18:08:03.394" v="30" actId="20577"/>
        <pc:sldMkLst>
          <pc:docMk/>
          <pc:sldMk cId="932701978" sldId="270"/>
        </pc:sldMkLst>
        <pc:spChg chg="mod">
          <ac:chgData name="Monica Romero" userId="ehs1w+fykljijIntQpWkEKPb5Yk7KdG71OL8BD47ieU=" providerId="None" clId="Web-{D4D8FAB3-538D-4290-ACCF-60C642546EA0}" dt="2020-08-11T18:08:03.394" v="30" actId="20577"/>
          <ac:spMkLst>
            <pc:docMk/>
            <pc:sldMk cId="932701978" sldId="270"/>
            <ac:spMk id="3" creationId="{00000000-0000-0000-0000-000000000000}"/>
          </ac:spMkLst>
        </pc:spChg>
      </pc:sldChg>
      <pc:sldChg chg="modSp">
        <pc:chgData name="Monica Romero" userId="ehs1w+fykljijIntQpWkEKPb5Yk7KdG71OL8BD47ieU=" providerId="None" clId="Web-{D4D8FAB3-538D-4290-ACCF-60C642546EA0}" dt="2020-08-11T18:07:54.565" v="16" actId="20577"/>
        <pc:sldMkLst>
          <pc:docMk/>
          <pc:sldMk cId="2207469879" sldId="272"/>
        </pc:sldMkLst>
        <pc:spChg chg="mod">
          <ac:chgData name="Monica Romero" userId="ehs1w+fykljijIntQpWkEKPb5Yk7KdG71OL8BD47ieU=" providerId="None" clId="Web-{D4D8FAB3-538D-4290-ACCF-60C642546EA0}" dt="2020-08-11T18:07:54.565" v="16" actId="20577"/>
          <ac:spMkLst>
            <pc:docMk/>
            <pc:sldMk cId="2207469879" sldId="272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42CF-C315-46DB-9C1C-25D5AFDB037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5BCA-76D8-473E-AF33-1237D98B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9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42CF-C315-46DB-9C1C-25D5AFDB037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5BCA-76D8-473E-AF33-1237D98B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05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CBC642CF-C315-46DB-9C1C-25D5AFDB037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C9A65BCA-76D8-473E-AF33-1237D98B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3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42CF-C315-46DB-9C1C-25D5AFDB037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5BCA-76D8-473E-AF33-1237D98B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9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C642CF-C315-46DB-9C1C-25D5AFDB037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A65BCA-76D8-473E-AF33-1237D98B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15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42CF-C315-46DB-9C1C-25D5AFDB037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5BCA-76D8-473E-AF33-1237D98B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7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42CF-C315-46DB-9C1C-25D5AFDB037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5BCA-76D8-473E-AF33-1237D98B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5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42CF-C315-46DB-9C1C-25D5AFDB037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5BCA-76D8-473E-AF33-1237D98B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1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42CF-C315-46DB-9C1C-25D5AFDB037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5BCA-76D8-473E-AF33-1237D98B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42CF-C315-46DB-9C1C-25D5AFDB037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5BCA-76D8-473E-AF33-1237D98B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0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42CF-C315-46DB-9C1C-25D5AFDB037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5BCA-76D8-473E-AF33-1237D98B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9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CBC642CF-C315-46DB-9C1C-25D5AFDB037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C9A65BCA-76D8-473E-AF33-1237D98B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319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Career technical education</a:t>
            </a:r>
            <a:endParaRPr lang="en-US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204" y="4495800"/>
            <a:ext cx="4339904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14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Advisory Boards</a:t>
            </a:r>
          </a:p>
          <a:p>
            <a:r>
              <a:rPr lang="en-US" dirty="0" smtClean="0"/>
              <a:t>Guest Speakers / Workshops</a:t>
            </a:r>
          </a:p>
          <a:p>
            <a:r>
              <a:rPr lang="en-US" dirty="0" smtClean="0"/>
              <a:t>Project Judging</a:t>
            </a:r>
          </a:p>
          <a:p>
            <a:r>
              <a:rPr lang="en-US" dirty="0" smtClean="0"/>
              <a:t>Worksite Tours</a:t>
            </a:r>
          </a:p>
          <a:p>
            <a:r>
              <a:rPr lang="en-US" dirty="0" smtClean="0"/>
              <a:t>Job Shadowing</a:t>
            </a:r>
          </a:p>
          <a:p>
            <a:r>
              <a:rPr lang="en-US" dirty="0" smtClean="0"/>
              <a:t>Informational Interviews</a:t>
            </a:r>
          </a:p>
          <a:p>
            <a:r>
              <a:rPr lang="en-US" dirty="0" smtClean="0"/>
              <a:t>Directed </a:t>
            </a:r>
            <a:r>
              <a:rPr lang="en-US" dirty="0"/>
              <a:t>Clinical </a:t>
            </a:r>
            <a:r>
              <a:rPr lang="en-US" dirty="0" smtClean="0"/>
              <a:t>Practice</a:t>
            </a:r>
          </a:p>
          <a:p>
            <a:r>
              <a:rPr lang="en-US" dirty="0" smtClean="0"/>
              <a:t>Internships</a:t>
            </a:r>
          </a:p>
          <a:p>
            <a:r>
              <a:rPr lang="en-US" dirty="0" smtClean="0"/>
              <a:t>Work Experience</a:t>
            </a:r>
          </a:p>
          <a:p>
            <a:r>
              <a:rPr lang="en-US" dirty="0" smtClean="0"/>
              <a:t>Professional Organizations</a:t>
            </a:r>
            <a:endParaRPr lang="en-US" dirty="0"/>
          </a:p>
          <a:p>
            <a:r>
              <a:rPr lang="en-US" dirty="0" smtClean="0"/>
              <a:t>Talent Acquisition 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820353"/>
            <a:ext cx="3657600" cy="2588895"/>
          </a:xfrm>
        </p:spPr>
      </p:pic>
    </p:spTree>
    <p:extLst>
      <p:ext uri="{BB962C8B-B14F-4D97-AF65-F5344CB8AC3E}">
        <p14:creationId xmlns:p14="http://schemas.microsoft.com/office/powerpoint/2010/main" val="78200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WORK-BASED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Work-Based Learning (WBL) is a continuum of experiential learning activities designed to bridge students’ educational learning with valuable real-work experience.  Students will gain progressive exposure and interactions with industries and employers to explore career opportunities and develop workplace skills.</a:t>
            </a:r>
          </a:p>
        </p:txBody>
      </p:sp>
      <p:pic>
        <p:nvPicPr>
          <p:cNvPr id="7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362200"/>
            <a:ext cx="3993931" cy="2895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579120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Career Field </a:t>
            </a:r>
            <a:r>
              <a:rPr lang="en-US" b="1" dirty="0" smtClean="0"/>
              <a:t>Trips  </a:t>
            </a:r>
            <a:r>
              <a:rPr lang="en-US" b="1" dirty="0" smtClean="0">
                <a:sym typeface="Symbol"/>
              </a:rPr>
              <a:t>  </a:t>
            </a:r>
            <a:r>
              <a:rPr lang="en-US" b="1" dirty="0" smtClean="0"/>
              <a:t>Job Shadowing </a:t>
            </a:r>
            <a:r>
              <a:rPr lang="en-US" b="1" dirty="0" smtClean="0">
                <a:sym typeface="Symbol"/>
              </a:rPr>
              <a:t>  </a:t>
            </a:r>
            <a:r>
              <a:rPr lang="en-US" b="1" dirty="0" smtClean="0"/>
              <a:t>Mentoring </a:t>
            </a:r>
            <a:r>
              <a:rPr lang="en-US" b="1" dirty="0" smtClean="0">
                <a:sym typeface="Symbol"/>
              </a:rPr>
              <a:t>  </a:t>
            </a:r>
            <a:r>
              <a:rPr lang="en-US" b="1" dirty="0" smtClean="0"/>
              <a:t>Guest Speakers  </a:t>
            </a:r>
            <a:r>
              <a:rPr lang="en-US" b="1" dirty="0" smtClean="0">
                <a:sym typeface="Symbol"/>
              </a:rPr>
              <a:t>  </a:t>
            </a:r>
            <a:r>
              <a:rPr lang="en-US" b="1" dirty="0" smtClean="0"/>
              <a:t>Research Projects </a:t>
            </a:r>
            <a:r>
              <a:rPr lang="en-US" b="1" dirty="0" smtClean="0">
                <a:sym typeface="Symbol"/>
              </a:rPr>
              <a:t>  </a:t>
            </a:r>
            <a:r>
              <a:rPr lang="en-US" b="1" dirty="0" smtClean="0"/>
              <a:t>Work </a:t>
            </a:r>
            <a:r>
              <a:rPr lang="en-US" b="1" dirty="0"/>
              <a:t>Experience </a:t>
            </a:r>
            <a:r>
              <a:rPr lang="en-US" b="1" dirty="0" smtClean="0"/>
              <a:t>Courses </a:t>
            </a:r>
            <a:r>
              <a:rPr lang="en-US" b="1" dirty="0" smtClean="0">
                <a:sym typeface="Symbol"/>
              </a:rPr>
              <a:t>  </a:t>
            </a:r>
            <a:r>
              <a:rPr lang="en-US" b="1" dirty="0" smtClean="0"/>
              <a:t>Service Learning </a:t>
            </a:r>
            <a:r>
              <a:rPr lang="en-US" b="1" dirty="0" smtClean="0">
                <a:sym typeface="Symbol"/>
              </a:rPr>
              <a:t>  </a:t>
            </a:r>
            <a:r>
              <a:rPr lang="en-US" b="1" dirty="0" smtClean="0"/>
              <a:t>Volunteer  </a:t>
            </a:r>
            <a:r>
              <a:rPr lang="en-US" b="1" dirty="0" smtClean="0">
                <a:sym typeface="Symbol"/>
              </a:rPr>
              <a:t>  </a:t>
            </a:r>
            <a:r>
              <a:rPr lang="en-US" b="1" dirty="0" smtClean="0"/>
              <a:t>Internships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329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&amp; Student SUPPORT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1965960"/>
            <a:ext cx="2667000" cy="42062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u="sng" dirty="0" smtClean="0"/>
              <a:t>Career Services</a:t>
            </a:r>
          </a:p>
          <a:p>
            <a:pPr marL="0" indent="0">
              <a:buNone/>
            </a:pPr>
            <a:r>
              <a:rPr lang="en-US" b="1" dirty="0" smtClean="0"/>
              <a:t>Career </a:t>
            </a:r>
            <a:r>
              <a:rPr lang="en-US" b="1" dirty="0"/>
              <a:t>Exploration</a:t>
            </a:r>
          </a:p>
          <a:p>
            <a:pPr lvl="1"/>
            <a:r>
              <a:rPr lang="en-US" dirty="0"/>
              <a:t>Assessment</a:t>
            </a:r>
          </a:p>
          <a:p>
            <a:pPr lvl="1"/>
            <a:r>
              <a:rPr lang="en-US" dirty="0"/>
              <a:t>Research</a:t>
            </a:r>
          </a:p>
          <a:p>
            <a:pPr lvl="1"/>
            <a:r>
              <a:rPr lang="en-US" dirty="0"/>
              <a:t>Counseling</a:t>
            </a:r>
          </a:p>
          <a:p>
            <a:pPr lvl="1"/>
            <a:endParaRPr lang="en-US" dirty="0"/>
          </a:p>
          <a:p>
            <a:r>
              <a:rPr lang="en-US" b="1" dirty="0"/>
              <a:t>Career Readiness</a:t>
            </a:r>
          </a:p>
          <a:p>
            <a:pPr lvl="1"/>
            <a:r>
              <a:rPr lang="en-US" dirty="0"/>
              <a:t>Resume</a:t>
            </a:r>
          </a:p>
          <a:p>
            <a:pPr lvl="1"/>
            <a:r>
              <a:rPr lang="en-US" dirty="0"/>
              <a:t>Job Search</a:t>
            </a:r>
          </a:p>
          <a:p>
            <a:pPr lvl="1"/>
            <a:r>
              <a:rPr lang="en-US" dirty="0"/>
              <a:t>Applying</a:t>
            </a:r>
          </a:p>
          <a:p>
            <a:pPr lvl="1"/>
            <a:r>
              <a:rPr lang="en-US" dirty="0"/>
              <a:t>Interviewing</a:t>
            </a:r>
          </a:p>
          <a:p>
            <a:pPr lvl="1"/>
            <a:r>
              <a:rPr lang="en-US" dirty="0" smtClean="0"/>
              <a:t>Dress </a:t>
            </a:r>
            <a:r>
              <a:rPr lang="en-US" dirty="0"/>
              <a:t>for </a:t>
            </a:r>
            <a:r>
              <a:rPr lang="en-US" dirty="0" smtClean="0"/>
              <a:t>Success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" y="1905000"/>
            <a:ext cx="3006213" cy="4529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u="sng" dirty="0" smtClean="0"/>
              <a:t>Tutoring Services</a:t>
            </a:r>
          </a:p>
          <a:p>
            <a:pPr>
              <a:spcBef>
                <a:spcPts val="1200"/>
              </a:spcBef>
              <a:spcAft>
                <a:spcPts val="200"/>
              </a:spcAft>
            </a:pPr>
            <a:r>
              <a:rPr lang="en-US" sz="2000" b="1" dirty="0" smtClean="0"/>
              <a:t>Tutoring </a:t>
            </a:r>
            <a:r>
              <a:rPr lang="en-US" sz="2000" b="1" dirty="0"/>
              <a:t>for </a:t>
            </a:r>
            <a:r>
              <a:rPr lang="en-US" sz="2000" b="1" dirty="0" smtClean="0"/>
              <a:t>All</a:t>
            </a:r>
            <a:endParaRPr lang="en-US" sz="2000" b="1" dirty="0"/>
          </a:p>
          <a:p>
            <a:pPr marL="285750" indent="-28575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Free</a:t>
            </a:r>
          </a:p>
          <a:p>
            <a:pPr marL="285750" indent="-28575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 smtClean="0"/>
              <a:t>Educational </a:t>
            </a:r>
            <a:r>
              <a:rPr lang="en-US" sz="1900" dirty="0"/>
              <a:t>Professional</a:t>
            </a:r>
          </a:p>
          <a:p>
            <a:pPr marL="285750" indent="-28575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Traditional</a:t>
            </a:r>
          </a:p>
          <a:p>
            <a:pPr marL="285750" indent="-28575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In-classroom</a:t>
            </a:r>
          </a:p>
          <a:p>
            <a:pPr marL="285750" indent="-28575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Online</a:t>
            </a:r>
          </a:p>
          <a:p>
            <a:pPr marL="285750" indent="-28575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V</a:t>
            </a:r>
            <a:r>
              <a:rPr lang="en-US" sz="1900" dirty="0" smtClean="0"/>
              <a:t>ariety </a:t>
            </a:r>
            <a:r>
              <a:rPr lang="en-US" sz="1900" dirty="0"/>
              <a:t>of subjects</a:t>
            </a:r>
          </a:p>
          <a:p>
            <a:pPr marL="285750" indent="-28575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Workshops</a:t>
            </a:r>
          </a:p>
          <a:p>
            <a:pPr marL="285750" indent="-28575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Writing Center</a:t>
            </a:r>
          </a:p>
          <a:p>
            <a:pPr marL="285750" indent="-28575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Language Center</a:t>
            </a:r>
          </a:p>
          <a:p>
            <a:pPr marL="285750" indent="-28575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STEM Center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981200"/>
            <a:ext cx="2667000" cy="518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u="sng" dirty="0" smtClean="0"/>
              <a:t>Support Services</a:t>
            </a:r>
            <a:endParaRPr lang="en-US" sz="2400" b="1" u="sng" dirty="0" smtClean="0"/>
          </a:p>
          <a:p>
            <a:pPr marL="0" indent="0">
              <a:buNone/>
            </a:pPr>
            <a:r>
              <a:rPr lang="en-US" b="1" dirty="0" smtClean="0"/>
              <a:t>Counseling</a:t>
            </a:r>
          </a:p>
          <a:p>
            <a:pPr marL="0" indent="0">
              <a:buNone/>
            </a:pPr>
            <a:r>
              <a:rPr lang="en-US" b="1" dirty="0" smtClean="0"/>
              <a:t>Disability Support Services</a:t>
            </a:r>
          </a:p>
          <a:p>
            <a:pPr marL="0" indent="0">
              <a:buNone/>
            </a:pPr>
            <a:r>
              <a:rPr lang="en-US" b="1" dirty="0" smtClean="0"/>
              <a:t>Extended Programs and Opportunities</a:t>
            </a:r>
          </a:p>
          <a:p>
            <a:pPr lvl="1"/>
            <a:r>
              <a:rPr lang="en-US" dirty="0" smtClean="0"/>
              <a:t>Foster Youth</a:t>
            </a:r>
          </a:p>
          <a:p>
            <a:pPr lvl="1"/>
            <a:r>
              <a:rPr lang="en-US" dirty="0" smtClean="0"/>
              <a:t>Single Parents</a:t>
            </a:r>
          </a:p>
          <a:p>
            <a:pPr lvl="1"/>
            <a:r>
              <a:rPr lang="en-US" dirty="0" smtClean="0"/>
              <a:t>DACA / Dreamers</a:t>
            </a:r>
          </a:p>
          <a:p>
            <a:pPr lvl="1"/>
            <a:r>
              <a:rPr lang="en-US" dirty="0" smtClean="0"/>
              <a:t>Formerly Incarcerated</a:t>
            </a:r>
          </a:p>
          <a:p>
            <a:pPr marL="0" indent="0">
              <a:buNone/>
            </a:pPr>
            <a:r>
              <a:rPr lang="en-US" b="1" dirty="0" smtClean="0"/>
              <a:t>Financial Aid/Promise Program</a:t>
            </a:r>
          </a:p>
          <a:p>
            <a:pPr marL="0" indent="0">
              <a:buNone/>
            </a:pPr>
            <a:r>
              <a:rPr lang="en-US" b="1" dirty="0" smtClean="0"/>
              <a:t>Food </a:t>
            </a:r>
            <a:r>
              <a:rPr lang="en-US" b="1" dirty="0"/>
              <a:t>&amp; Clothing Pantry</a:t>
            </a:r>
          </a:p>
          <a:p>
            <a:pPr marL="0" indent="0">
              <a:buNone/>
            </a:pPr>
            <a:r>
              <a:rPr lang="en-US" b="1" dirty="0" smtClean="0"/>
              <a:t>Veterans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04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Technical Education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The Nation’s Largest Workforce Development System – California Community Colleges</a:t>
            </a:r>
          </a:p>
          <a:p>
            <a:r>
              <a:rPr lang="en-US" sz="3200" dirty="0"/>
              <a:t>CTE programs specialize in the skilled trades, applied sciences, modern technologies, and </a:t>
            </a:r>
            <a:r>
              <a:rPr lang="en-US" sz="3200" b="1" dirty="0"/>
              <a:t>career</a:t>
            </a:r>
            <a:r>
              <a:rPr lang="en-US" sz="3200" dirty="0"/>
              <a:t> preparation</a:t>
            </a:r>
          </a:p>
          <a:p>
            <a:r>
              <a:rPr lang="en-US" sz="3200" dirty="0"/>
              <a:t>Programs provide skill building, certificates and degrees that place students directly into the workforce</a:t>
            </a:r>
          </a:p>
        </p:txBody>
      </p:sp>
    </p:spTree>
    <p:extLst>
      <p:ext uri="{BB962C8B-B14F-4D97-AF65-F5344CB8AC3E}">
        <p14:creationId xmlns:p14="http://schemas.microsoft.com/office/powerpoint/2010/main" val="229218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Workforce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Economic development program that responds to Regional Labor Market Demands</a:t>
            </a:r>
          </a:p>
          <a:p>
            <a:r>
              <a:rPr lang="en-US" sz="3200" dirty="0"/>
              <a:t>Focused on addressing Middle-Skills Jobs Gap</a:t>
            </a:r>
          </a:p>
          <a:p>
            <a:r>
              <a:rPr lang="en-US" sz="3200" dirty="0"/>
              <a:t>Education for Living-wage jobs and careers</a:t>
            </a:r>
          </a:p>
        </p:txBody>
      </p:sp>
    </p:spTree>
    <p:extLst>
      <p:ext uri="{BB962C8B-B14F-4D97-AF65-F5344CB8AC3E}">
        <p14:creationId xmlns:p14="http://schemas.microsoft.com/office/powerpoint/2010/main" val="184092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San Diego Mesa College CTE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Over 50 CTE programs</a:t>
            </a:r>
          </a:p>
          <a:p>
            <a:r>
              <a:rPr lang="en-US" sz="2800" dirty="0"/>
              <a:t>Faculty in the top of their fields</a:t>
            </a:r>
          </a:p>
          <a:p>
            <a:r>
              <a:rPr lang="en-US" sz="2800" dirty="0"/>
              <a:t>Relevant Curriculum </a:t>
            </a:r>
          </a:p>
          <a:p>
            <a:r>
              <a:rPr lang="en-US" sz="2800" dirty="0"/>
              <a:t>State-of-the-Art Facilities</a:t>
            </a:r>
          </a:p>
          <a:p>
            <a:r>
              <a:rPr lang="en-US" sz="2800" dirty="0"/>
              <a:t>Industry Partnerships</a:t>
            </a:r>
          </a:p>
          <a:p>
            <a:r>
              <a:rPr lang="en-US" sz="2800" dirty="0"/>
              <a:t>Work-based </a:t>
            </a:r>
            <a:r>
              <a:rPr lang="en-US" sz="2800" dirty="0" smtClean="0"/>
              <a:t>Learning</a:t>
            </a:r>
          </a:p>
          <a:p>
            <a:r>
              <a:rPr lang="en-US" sz="2800" dirty="0" smtClean="0"/>
              <a:t>Comprehensive </a:t>
            </a:r>
            <a:r>
              <a:rPr lang="en-US" sz="2800" dirty="0"/>
              <a:t>Learning &amp; Student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89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Mesa’s CTE Programs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61772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Accounting</a:t>
            </a:r>
          </a:p>
          <a:p>
            <a:pPr lvl="1"/>
            <a:r>
              <a:rPr lang="en-US" dirty="0"/>
              <a:t>Accounting</a:t>
            </a:r>
          </a:p>
          <a:p>
            <a:pPr lvl="1"/>
            <a:r>
              <a:rPr lang="en-US" dirty="0"/>
              <a:t>Governmental/Nonprofit </a:t>
            </a:r>
          </a:p>
          <a:p>
            <a:pPr lvl="0"/>
            <a:r>
              <a:rPr lang="en-US" dirty="0"/>
              <a:t>American Sign Language – English Interpretation</a:t>
            </a:r>
          </a:p>
          <a:p>
            <a:pPr lvl="0"/>
            <a:r>
              <a:rPr lang="en-US" dirty="0"/>
              <a:t>Architecture </a:t>
            </a:r>
          </a:p>
          <a:p>
            <a:pPr lvl="1"/>
            <a:r>
              <a:rPr lang="en-US" dirty="0"/>
              <a:t>Construction Management</a:t>
            </a:r>
          </a:p>
          <a:p>
            <a:pPr lvl="1"/>
            <a:r>
              <a:rPr lang="en-US" dirty="0"/>
              <a:t>Design</a:t>
            </a:r>
          </a:p>
          <a:p>
            <a:pPr lvl="1"/>
            <a:r>
              <a:rPr lang="en-US" dirty="0"/>
              <a:t>Technician</a:t>
            </a:r>
          </a:p>
          <a:p>
            <a:pPr lvl="0"/>
            <a:r>
              <a:rPr lang="en-US" dirty="0"/>
              <a:t>Building Construction Technology Inspection</a:t>
            </a:r>
          </a:p>
          <a:p>
            <a:pPr lvl="0"/>
            <a:r>
              <a:rPr lang="en-US" dirty="0"/>
              <a:t>Business </a:t>
            </a:r>
          </a:p>
          <a:p>
            <a:pPr lvl="1"/>
            <a:r>
              <a:rPr lang="en-US" dirty="0"/>
              <a:t>Administration</a:t>
            </a:r>
          </a:p>
          <a:p>
            <a:pPr lvl="1"/>
            <a:r>
              <a:rPr lang="en-US" dirty="0"/>
              <a:t>Management</a:t>
            </a:r>
          </a:p>
          <a:p>
            <a:pPr lvl="1"/>
            <a:r>
              <a:rPr lang="en-US" dirty="0"/>
              <a:t>Retail</a:t>
            </a:r>
          </a:p>
          <a:p>
            <a:pPr lvl="1"/>
            <a:r>
              <a:rPr lang="en-US" dirty="0"/>
              <a:t>Small Business Entrepreneurship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903220"/>
            <a:ext cx="3657600" cy="2423160"/>
          </a:xfrm>
        </p:spPr>
      </p:pic>
    </p:spTree>
    <p:extLst>
      <p:ext uri="{BB962C8B-B14F-4D97-AF65-F5344CB8AC3E}">
        <p14:creationId xmlns:p14="http://schemas.microsoft.com/office/powerpoint/2010/main" val="81412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Mesa’s CTE Programs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903220"/>
            <a:ext cx="3657600" cy="2423160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69392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Child Development </a:t>
            </a:r>
          </a:p>
          <a:p>
            <a:pPr lvl="1"/>
            <a:r>
              <a:rPr lang="en-US" dirty="0"/>
              <a:t>Assistant Teacher</a:t>
            </a:r>
          </a:p>
          <a:p>
            <a:pPr lvl="1"/>
            <a:r>
              <a:rPr lang="en-US" dirty="0"/>
              <a:t>Associate Teacher</a:t>
            </a:r>
          </a:p>
          <a:p>
            <a:pPr lvl="1"/>
            <a:r>
              <a:rPr lang="en-US" dirty="0"/>
              <a:t>Home Day Care</a:t>
            </a:r>
          </a:p>
          <a:p>
            <a:pPr lvl="1"/>
            <a:r>
              <a:rPr lang="en-US" dirty="0"/>
              <a:t>Master Teacher</a:t>
            </a:r>
          </a:p>
          <a:p>
            <a:pPr lvl="1"/>
            <a:r>
              <a:rPr lang="en-US" dirty="0"/>
              <a:t>Teacher</a:t>
            </a:r>
          </a:p>
          <a:p>
            <a:pPr lvl="0"/>
            <a:r>
              <a:rPr lang="en-US" dirty="0"/>
              <a:t>Computer Business Technology</a:t>
            </a:r>
          </a:p>
          <a:p>
            <a:pPr lvl="1"/>
            <a:r>
              <a:rPr lang="en-US" dirty="0"/>
              <a:t>Administrative Assistant</a:t>
            </a:r>
          </a:p>
          <a:p>
            <a:pPr lvl="1"/>
            <a:r>
              <a:rPr lang="en-US" dirty="0"/>
              <a:t>Business Information Worker</a:t>
            </a:r>
          </a:p>
          <a:p>
            <a:pPr lvl="1"/>
            <a:r>
              <a:rPr lang="en-US" dirty="0"/>
              <a:t>Information Management Technology</a:t>
            </a:r>
          </a:p>
          <a:p>
            <a:pPr lvl="1"/>
            <a:r>
              <a:rPr lang="en-US" dirty="0"/>
              <a:t>Microcomputer Applications</a:t>
            </a:r>
          </a:p>
          <a:p>
            <a:pPr lvl="0"/>
            <a:r>
              <a:rPr lang="en-US" dirty="0"/>
              <a:t>Computer &amp; Information Sciences</a:t>
            </a:r>
          </a:p>
          <a:p>
            <a:pPr lvl="1"/>
            <a:r>
              <a:rPr lang="en-US" dirty="0"/>
              <a:t>Computer Programming</a:t>
            </a:r>
          </a:p>
          <a:p>
            <a:pPr lvl="0"/>
            <a:r>
              <a:rPr lang="en-US" dirty="0"/>
              <a:t>Culinary Arts/Culinary Management</a:t>
            </a:r>
          </a:p>
          <a:p>
            <a:pPr lvl="0"/>
            <a:r>
              <a:rPr lang="en-US" dirty="0"/>
              <a:t>Dance</a:t>
            </a:r>
          </a:p>
          <a:p>
            <a:pPr lvl="1"/>
            <a:r>
              <a:rPr lang="en-US" dirty="0"/>
              <a:t>Choreography</a:t>
            </a:r>
          </a:p>
          <a:p>
            <a:pPr lvl="1"/>
            <a:r>
              <a:rPr lang="en-US" dirty="0"/>
              <a:t>Commercial Dance</a:t>
            </a:r>
          </a:p>
          <a:p>
            <a:pPr lvl="0"/>
            <a:r>
              <a:rPr lang="en-US" dirty="0"/>
              <a:t>Dental Assisting</a:t>
            </a:r>
          </a:p>
        </p:txBody>
      </p:sp>
    </p:spTree>
    <p:extLst>
      <p:ext uri="{BB962C8B-B14F-4D97-AF65-F5344CB8AC3E}">
        <p14:creationId xmlns:p14="http://schemas.microsoft.com/office/powerpoint/2010/main" val="24670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Mesa’s CTE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6" y="1905000"/>
            <a:ext cx="4038603" cy="484632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lvl="0"/>
            <a:r>
              <a:rPr lang="en-US" dirty="0"/>
              <a:t>Exercise Science</a:t>
            </a:r>
          </a:p>
          <a:p>
            <a:pPr lvl="1"/>
            <a:r>
              <a:rPr lang="en-US" dirty="0"/>
              <a:t>Personal Trainer</a:t>
            </a:r>
          </a:p>
          <a:p>
            <a:pPr lvl="0"/>
            <a:r>
              <a:rPr lang="en-US" dirty="0"/>
              <a:t>Fashion</a:t>
            </a:r>
          </a:p>
          <a:p>
            <a:pPr lvl="1"/>
            <a:r>
              <a:rPr lang="en-US" dirty="0"/>
              <a:t>Computer Fashion Technology: Design</a:t>
            </a:r>
          </a:p>
          <a:p>
            <a:pPr lvl="1"/>
            <a:r>
              <a:rPr lang="en-US" dirty="0"/>
              <a:t>Computer Fashion Technology: Merchandising</a:t>
            </a:r>
          </a:p>
          <a:p>
            <a:pPr lvl="1"/>
            <a:r>
              <a:rPr lang="en-US" dirty="0"/>
              <a:t>Fashion Design</a:t>
            </a:r>
          </a:p>
          <a:p>
            <a:pPr lvl="1"/>
            <a:r>
              <a:rPr lang="en-US" dirty="0"/>
              <a:t>Fashion Merchandising</a:t>
            </a:r>
          </a:p>
          <a:p>
            <a:r>
              <a:rPr lang="en-US" dirty="0"/>
              <a:t>Fermentation</a:t>
            </a:r>
          </a:p>
          <a:p>
            <a:pPr lvl="0"/>
            <a:r>
              <a:rPr lang="en-US" dirty="0"/>
              <a:t>Geographic Information Systems (GIS)</a:t>
            </a:r>
          </a:p>
          <a:p>
            <a:pPr lvl="1"/>
            <a:r>
              <a:rPr lang="en-US" dirty="0"/>
              <a:t>GIS Technician</a:t>
            </a:r>
          </a:p>
          <a:p>
            <a:pPr lvl="0"/>
            <a:r>
              <a:rPr lang="en-US" dirty="0"/>
              <a:t>Health Information </a:t>
            </a:r>
          </a:p>
          <a:p>
            <a:pPr lvl="1"/>
            <a:r>
              <a:rPr lang="en-US" dirty="0"/>
              <a:t>Management</a:t>
            </a:r>
          </a:p>
          <a:p>
            <a:pPr lvl="1"/>
            <a:r>
              <a:rPr lang="en-US" dirty="0"/>
              <a:t>Technology</a:t>
            </a:r>
          </a:p>
          <a:p>
            <a:pPr lvl="0"/>
            <a:r>
              <a:rPr lang="en-US" dirty="0"/>
              <a:t>Hospitality </a:t>
            </a:r>
          </a:p>
          <a:p>
            <a:pPr lvl="1"/>
            <a:r>
              <a:rPr lang="en-US" dirty="0"/>
              <a:t>Hotel Management</a:t>
            </a:r>
          </a:p>
          <a:p>
            <a:pPr lvl="0"/>
            <a:r>
              <a:rPr lang="en-US" dirty="0"/>
              <a:t>Interior Design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903220"/>
            <a:ext cx="3657600" cy="2423160"/>
          </a:xfrm>
        </p:spPr>
      </p:pic>
    </p:spTree>
    <p:extLst>
      <p:ext uri="{BB962C8B-B14F-4D97-AF65-F5344CB8AC3E}">
        <p14:creationId xmlns:p14="http://schemas.microsoft.com/office/powerpoint/2010/main" val="93270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Mesa’s CTE Programs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73" y="2011363"/>
            <a:ext cx="2787054" cy="420687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77012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Journalism</a:t>
            </a:r>
            <a:endParaRPr lang="en-US" dirty="0"/>
          </a:p>
          <a:p>
            <a:r>
              <a:rPr lang="en-US" dirty="0"/>
              <a:t>Marketing</a:t>
            </a:r>
          </a:p>
          <a:p>
            <a:pPr lvl="0"/>
            <a:r>
              <a:rPr lang="en-US" dirty="0"/>
              <a:t>Medical Assisting</a:t>
            </a:r>
          </a:p>
          <a:p>
            <a:pPr lvl="0"/>
            <a:r>
              <a:rPr lang="en-US" dirty="0"/>
              <a:t>Multimedia </a:t>
            </a:r>
          </a:p>
          <a:p>
            <a:pPr lvl="1"/>
            <a:r>
              <a:rPr lang="en-US" dirty="0"/>
              <a:t>3D Animation and Modeling</a:t>
            </a:r>
          </a:p>
          <a:p>
            <a:pPr lvl="1"/>
            <a:r>
              <a:rPr lang="en-US" dirty="0"/>
              <a:t>Interactive Media Production</a:t>
            </a:r>
          </a:p>
          <a:p>
            <a:pPr lvl="0"/>
            <a:r>
              <a:rPr lang="en-US" dirty="0"/>
              <a:t>Nutrition</a:t>
            </a:r>
          </a:p>
          <a:p>
            <a:pPr lvl="1"/>
            <a:r>
              <a:rPr lang="en-US" dirty="0"/>
              <a:t>Nutrition and Dietetics</a:t>
            </a:r>
          </a:p>
          <a:p>
            <a:pPr lvl="1"/>
            <a:r>
              <a:rPr lang="en-US" dirty="0"/>
              <a:t>Nutrition and  Fitness</a:t>
            </a:r>
          </a:p>
          <a:p>
            <a:pPr lvl="0"/>
            <a:r>
              <a:rPr lang="en-US" dirty="0"/>
              <a:t>Phlebotomy</a:t>
            </a:r>
          </a:p>
          <a:p>
            <a:pPr lvl="0"/>
            <a:r>
              <a:rPr lang="en-US" dirty="0"/>
              <a:t>Physical Therapist Assistant</a:t>
            </a:r>
          </a:p>
          <a:p>
            <a:pPr lvl="0"/>
            <a:r>
              <a:rPr lang="en-US" dirty="0"/>
              <a:t>Radiologic Technology</a:t>
            </a:r>
          </a:p>
          <a:p>
            <a:pPr lvl="0"/>
            <a:r>
              <a:rPr lang="en-US" dirty="0"/>
              <a:t>Real Estate</a:t>
            </a:r>
          </a:p>
          <a:p>
            <a:pPr lvl="0"/>
            <a:r>
              <a:rPr lang="en-US" dirty="0"/>
              <a:t>Veterinary Technician</a:t>
            </a:r>
          </a:p>
          <a:p>
            <a:pPr lvl="0"/>
            <a:r>
              <a:rPr lang="en-US" dirty="0"/>
              <a:t>Web Development</a:t>
            </a:r>
          </a:p>
        </p:txBody>
      </p:sp>
    </p:spTree>
    <p:extLst>
      <p:ext uri="{BB962C8B-B14F-4D97-AF65-F5344CB8AC3E}">
        <p14:creationId xmlns:p14="http://schemas.microsoft.com/office/powerpoint/2010/main" val="220746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CTE Programs in Development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85800" y="2895600"/>
            <a:ext cx="3657600" cy="2438400"/>
          </a:xfrm>
        </p:spPr>
        <p:txBody>
          <a:bodyPr>
            <a:normAutofit/>
          </a:bodyPr>
          <a:lstStyle/>
          <a:p>
            <a:r>
              <a:rPr lang="en-US" dirty="0" smtClean="0"/>
              <a:t>Aquatics</a:t>
            </a:r>
          </a:p>
          <a:p>
            <a:r>
              <a:rPr lang="en-US" dirty="0" smtClean="0"/>
              <a:t>Coaching</a:t>
            </a:r>
            <a:endParaRPr lang="en-US" dirty="0"/>
          </a:p>
          <a:p>
            <a:r>
              <a:rPr lang="en-US" dirty="0" err="1" smtClean="0"/>
              <a:t>Neurodiagnostic</a:t>
            </a:r>
            <a:r>
              <a:rPr lang="en-US" dirty="0" smtClean="0"/>
              <a:t> Technology</a:t>
            </a:r>
          </a:p>
          <a:p>
            <a:r>
              <a:rPr lang="en-US" dirty="0" smtClean="0"/>
              <a:t>Yoga/Pilates </a:t>
            </a:r>
            <a:r>
              <a:rPr lang="en-US" dirty="0"/>
              <a:t>Certification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903220"/>
            <a:ext cx="3657600" cy="2423160"/>
          </a:xfrm>
        </p:spPr>
      </p:pic>
    </p:spTree>
    <p:extLst>
      <p:ext uri="{BB962C8B-B14F-4D97-AF65-F5344CB8AC3E}">
        <p14:creationId xmlns:p14="http://schemas.microsoft.com/office/powerpoint/2010/main" val="42480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1475</TotalTime>
  <Words>405</Words>
  <Application>Microsoft Office PowerPoint</Application>
  <PresentationFormat>On-screen Show (4:3)</PresentationFormat>
  <Paragraphs>142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Banded</vt:lpstr>
      <vt:lpstr>Career technical education</vt:lpstr>
      <vt:lpstr>Career Technical Education</vt:lpstr>
      <vt:lpstr>Strong Workforce</vt:lpstr>
      <vt:lpstr>San Diego Mesa College CTE</vt:lpstr>
      <vt:lpstr>Mesa’s CTE Programs</vt:lpstr>
      <vt:lpstr>Mesa’s CTE Programs</vt:lpstr>
      <vt:lpstr>Mesa’s CTE Programs</vt:lpstr>
      <vt:lpstr>Mesa’s CTE Programs</vt:lpstr>
      <vt:lpstr>CTE Programs in Development</vt:lpstr>
      <vt:lpstr>Industry Partnerships</vt:lpstr>
      <vt:lpstr>WORK-BASED LEARNING</vt:lpstr>
      <vt:lpstr>Learning &amp; Student SUPPORT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Romero</dc:creator>
  <cp:lastModifiedBy>Monica Romero</cp:lastModifiedBy>
  <cp:revision>43</cp:revision>
  <cp:lastPrinted>2018-10-26T15:26:50Z</cp:lastPrinted>
  <dcterms:created xsi:type="dcterms:W3CDTF">2018-04-01T21:48:05Z</dcterms:created>
  <dcterms:modified xsi:type="dcterms:W3CDTF">2020-10-16T16:48:05Z</dcterms:modified>
</cp:coreProperties>
</file>