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  <p:sldMasterId id="2147483697" r:id="rId2"/>
  </p:sldMasterIdLst>
  <p:notesMasterIdLst>
    <p:notesMasterId r:id="rId13"/>
  </p:notesMasterIdLst>
  <p:handoutMasterIdLst>
    <p:handoutMasterId r:id="rId14"/>
  </p:handoutMasterIdLst>
  <p:sldIdLst>
    <p:sldId id="337" r:id="rId3"/>
    <p:sldId id="327" r:id="rId4"/>
    <p:sldId id="342" r:id="rId5"/>
    <p:sldId id="263" r:id="rId6"/>
    <p:sldId id="341" r:id="rId7"/>
    <p:sldId id="266" r:id="rId8"/>
    <p:sldId id="344" r:id="rId9"/>
    <p:sldId id="345" r:id="rId10"/>
    <p:sldId id="346" r:id="rId11"/>
    <p:sldId id="338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yssa Nguye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7170" autoAdjust="0"/>
  </p:normalViewPr>
  <p:slideViewPr>
    <p:cSldViewPr snapToGrid="0">
      <p:cViewPr>
        <p:scale>
          <a:sx n="62" d="100"/>
          <a:sy n="62" d="100"/>
        </p:scale>
        <p:origin x="-53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68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C8F0E-8B39-4F30-89AB-41E117A2D901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038C8-FE04-437F-A4DD-57459FCEE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80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17" tIns="91417" rIns="91417" bIns="91417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48" marR="0" lvl="1" indent="-1258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00" marR="0" lvl="2" indent="-1248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48" marR="0" lvl="3" indent="-1236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199" marR="0" lvl="4" indent="-122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48" marR="0" lvl="5" indent="-1215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298" marR="0" lvl="6" indent="-1204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48" marR="0" lvl="7" indent="-119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398" marR="0" lvl="8" indent="-1182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17" tIns="91417" rIns="91417" bIns="91417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48" marR="0" lvl="1" indent="-1258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00" marR="0" lvl="2" indent="-1248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48" marR="0" lvl="3" indent="-1236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199" marR="0" lvl="4" indent="-122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48" marR="0" lvl="5" indent="-1215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298" marR="0" lvl="6" indent="-1204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48" marR="0" lvl="7" indent="-119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398" marR="0" lvl="8" indent="-1182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17" tIns="91417" rIns="91417" bIns="91417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89" marR="0" lvl="1" indent="-12589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81" marR="0" lvl="2" indent="-12481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270" marR="0" lvl="3" indent="-12369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362" marR="0" lvl="4" indent="-12262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452" marR="0" lvl="5" indent="-12151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543" marR="0" lvl="6" indent="-12043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633" marR="0" lvl="7" indent="-11932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724" marR="0" lvl="8" indent="-11824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1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17" tIns="91417" rIns="91417" bIns="91417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48" marR="0" lvl="1" indent="-1258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00" marR="0" lvl="2" indent="-1248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48" marR="0" lvl="3" indent="-12368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199" marR="0" lvl="4" indent="-1226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48" marR="0" lvl="5" indent="-1215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298" marR="0" lvl="6" indent="-1204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48" marR="0" lvl="7" indent="-11931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398" marR="0" lvl="8" indent="-1182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17" tIns="45695" rIns="91417" bIns="45695" anchor="b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653065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355600" y="674688"/>
            <a:ext cx="5995988" cy="3373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799"/>
          </a:xfrm>
          <a:prstGeom prst="rect">
            <a:avLst/>
          </a:prstGeom>
          <a:noFill/>
          <a:ln>
            <a:noFill/>
          </a:ln>
        </p:spPr>
        <p:txBody>
          <a:bodyPr wrap="square" lIns="91292" tIns="45646" rIns="91292" bIns="45646" anchor="t" anchorCtr="0">
            <a:noAutofit/>
          </a:bodyPr>
          <a:lstStyle/>
          <a:p>
            <a:pPr>
              <a:buSzPct val="25000"/>
              <a:buNone/>
            </a:pPr>
            <a:endParaRPr lang="en-US" dirty="0"/>
          </a:p>
        </p:txBody>
      </p:sp>
      <p:sp>
        <p:nvSpPr>
          <p:cNvPr id="243" name="Shape 243"/>
          <p:cNvSpPr txBox="1">
            <a:spLocks noGrp="1"/>
          </p:cNvSpPr>
          <p:nvPr>
            <p:ph type="sldNum" idx="12"/>
          </p:nvPr>
        </p:nvSpPr>
        <p:spPr>
          <a:xfrm>
            <a:off x="3884615" y="8685214"/>
            <a:ext cx="2971799" cy="457199"/>
          </a:xfrm>
          <a:prstGeom prst="rect">
            <a:avLst/>
          </a:prstGeom>
          <a:noFill/>
          <a:ln>
            <a:noFill/>
          </a:ln>
        </p:spPr>
        <p:txBody>
          <a:bodyPr wrap="square" lIns="91292" tIns="45646" rIns="91292" bIns="4564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000000"/>
                </a:buClr>
                <a:buSzPct val="25000"/>
              </a:pPr>
              <a:t>2</a:t>
            </a:fld>
            <a:endParaRPr lang="en-US"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59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F0377A-A42B-6744-800A-A6021C5F47B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32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355600" y="674688"/>
            <a:ext cx="5995988" cy="3373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799"/>
          </a:xfrm>
          <a:prstGeom prst="rect">
            <a:avLst/>
          </a:prstGeom>
          <a:noFill/>
          <a:ln>
            <a:noFill/>
          </a:ln>
        </p:spPr>
        <p:txBody>
          <a:bodyPr wrap="square" lIns="91292" tIns="45646" rIns="91292" bIns="45646" anchor="t" anchorCtr="0">
            <a:noAutofit/>
          </a:bodyPr>
          <a:lstStyle/>
          <a:p>
            <a:pPr>
              <a:buSzPct val="25000"/>
              <a:buNone/>
            </a:pPr>
            <a:endParaRPr lang="en-US" dirty="0"/>
          </a:p>
        </p:txBody>
      </p:sp>
      <p:sp>
        <p:nvSpPr>
          <p:cNvPr id="225" name="Shape 225"/>
          <p:cNvSpPr txBox="1">
            <a:spLocks noGrp="1"/>
          </p:cNvSpPr>
          <p:nvPr>
            <p:ph type="sldNum" idx="12"/>
          </p:nvPr>
        </p:nvSpPr>
        <p:spPr>
          <a:xfrm>
            <a:off x="3884615" y="8685214"/>
            <a:ext cx="2971799" cy="457199"/>
          </a:xfrm>
          <a:prstGeom prst="rect">
            <a:avLst/>
          </a:prstGeom>
          <a:noFill/>
          <a:ln>
            <a:noFill/>
          </a:ln>
        </p:spPr>
        <p:txBody>
          <a:bodyPr wrap="square" lIns="91292" tIns="45646" rIns="91292" bIns="4564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000000"/>
                </a:buClr>
                <a:buSzPct val="25000"/>
              </a:pPr>
              <a:t>4</a:t>
            </a:fld>
            <a:endParaRPr lang="en-US"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04552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F0377A-A42B-6744-800A-A6021C5F47B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0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>
            <a:spLocks noGrp="1" noRot="1" noChangeAspect="1"/>
          </p:cNvSpPr>
          <p:nvPr>
            <p:ph type="sldImg" idx="2"/>
          </p:nvPr>
        </p:nvSpPr>
        <p:spPr>
          <a:xfrm>
            <a:off x="355600" y="674688"/>
            <a:ext cx="5995988" cy="337343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799"/>
          </a:xfrm>
          <a:prstGeom prst="rect">
            <a:avLst/>
          </a:prstGeom>
          <a:noFill/>
          <a:ln>
            <a:noFill/>
          </a:ln>
        </p:spPr>
        <p:txBody>
          <a:bodyPr wrap="square" lIns="91292" tIns="45646" rIns="91292" bIns="45646" anchor="t" anchorCtr="0">
            <a:noAutofit/>
          </a:bodyPr>
          <a:lstStyle/>
          <a:p>
            <a:pPr>
              <a:buSzPct val="25000"/>
              <a:buNone/>
            </a:pPr>
            <a:endParaRPr lang="en-US" dirty="0"/>
          </a:p>
        </p:txBody>
      </p:sp>
      <p:sp>
        <p:nvSpPr>
          <p:cNvPr id="266" name="Shape 266"/>
          <p:cNvSpPr txBox="1">
            <a:spLocks noGrp="1"/>
          </p:cNvSpPr>
          <p:nvPr>
            <p:ph type="sldNum" idx="12"/>
          </p:nvPr>
        </p:nvSpPr>
        <p:spPr>
          <a:xfrm>
            <a:off x="3884615" y="8685214"/>
            <a:ext cx="2971799" cy="457199"/>
          </a:xfrm>
          <a:prstGeom prst="rect">
            <a:avLst/>
          </a:prstGeom>
          <a:noFill/>
          <a:ln>
            <a:noFill/>
          </a:ln>
        </p:spPr>
        <p:txBody>
          <a:bodyPr wrap="square" lIns="91292" tIns="45646" rIns="91292" bIns="4564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fld id="{00000000-1234-1234-1234-123412341234}" type="slidenum">
              <a:rPr lang="en-US" sz="1200"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000000"/>
                </a:buClr>
                <a:buSzPct val="25000"/>
              </a:pPr>
              <a:t>6</a:t>
            </a:fld>
            <a:endParaRPr lang="en-US"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0966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10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549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90628" y="178593"/>
            <a:ext cx="9810750" cy="17144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93700" marR="0" lvl="5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787400" marR="0" lvl="6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181100" marR="0" lvl="7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574800" marR="0" lvl="8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90628" y="1946674"/>
            <a:ext cx="9810750" cy="401835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723900" marR="0" lvl="0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1104900" marR="0" lvl="1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485900" marR="0" lvl="2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66900" marR="0" lvl="3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47900" marR="0" lvl="4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641600" marR="0" lvl="5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035300" marR="0" lvl="6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429000" marR="0" lvl="7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822700" marR="0" lvl="8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ctrTitle"/>
          </p:nvPr>
        </p:nvSpPr>
        <p:spPr>
          <a:xfrm>
            <a:off x="913811" y="2130854"/>
            <a:ext cx="10364391" cy="147004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subTitle" idx="1"/>
          </p:nvPr>
        </p:nvSpPr>
        <p:spPr>
          <a:xfrm>
            <a:off x="1829103" y="3886659"/>
            <a:ext cx="8533807" cy="1752451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55600" marR="0" lvl="1" indent="0" algn="ctr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698500" marR="0" lvl="2" indent="0" algn="ctr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054100" marR="0" lvl="3" indent="0" algn="ctr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397000" marR="0" lvl="4" indent="0" algn="ctr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752600" marR="0" lvl="5" indent="0" algn="ctr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108200" marR="0" lvl="6" indent="-12700" algn="ctr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451100" marR="0" lvl="7" indent="0" algn="ctr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2806700" marR="0" lvl="8" indent="0" algn="ctr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962922" y="4406812"/>
            <a:ext cx="10362900" cy="1361777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0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962922" y="2906612"/>
            <a:ext cx="10362900" cy="150018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b" anchorCtr="0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55600" marR="0" lvl="1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698500" marR="0" lvl="2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054100" marR="0" lvl="3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397000" marR="0" lvl="4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752600" marR="0" lvl="5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108200" marR="0" lvl="6" indent="-12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451100" marR="0" lvl="7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2806700" marR="0" lvl="8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1190632" y="178594"/>
            <a:ext cx="9810751" cy="17144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1190629" y="1946675"/>
            <a:ext cx="4833939" cy="401835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647700" marR="0" lvl="0" indent="-2286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2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77900" marR="0" lvl="1" indent="-2413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2222"/>
              <a:buFont typeface="Gill Sans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20800" marR="0" lvl="2" indent="-266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663700" marR="0" lvl="3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006600" marR="0" lvl="4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362200" marR="0" lvl="5" indent="-3048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705100" marR="0" lvl="6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060700" marR="0" lvl="7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403600" marR="0" lvl="8" indent="-279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body" idx="2"/>
          </p:nvPr>
        </p:nvSpPr>
        <p:spPr>
          <a:xfrm>
            <a:off x="6167437" y="1946675"/>
            <a:ext cx="4833939" cy="401835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647700" marR="0" lvl="0" indent="-2286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2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77900" marR="0" lvl="1" indent="-2413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2222"/>
              <a:buFont typeface="Gill Sans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20800" marR="0" lvl="2" indent="-266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663700" marR="0" lvl="3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006600" marR="0" lvl="4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362200" marR="0" lvl="5" indent="-3048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705100" marR="0" lvl="6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060700" marR="0" lvl="7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403600" marR="0" lvl="8" indent="-279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610202" y="274589"/>
            <a:ext cx="10971609" cy="11429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10197" y="1534791"/>
            <a:ext cx="5386091" cy="63958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b" anchorCtr="0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8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55600" marR="0" lvl="1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6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698500" marR="0" lvl="2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4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054100" marR="0" lvl="3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397000" marR="0" lvl="4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752600" marR="0" lvl="5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108200" marR="0" lvl="6" indent="-12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451100" marR="0" lvl="7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2806700" marR="0" lvl="8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body" idx="2"/>
          </p:nvPr>
        </p:nvSpPr>
        <p:spPr>
          <a:xfrm>
            <a:off x="610197" y="2174382"/>
            <a:ext cx="5386091" cy="3951386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647700" marR="0" lvl="0" indent="-2540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2222"/>
              <a:buFont typeface="Gill Sans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77900" marR="0" lvl="1" indent="-279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20800" marR="0" lvl="2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663700" marR="0" lvl="3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006600" marR="0" lvl="4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362200" marR="0" lvl="5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705100" marR="0" lvl="6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060700" marR="0" lvl="7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403600" marR="0" lvl="8" indent="-3048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body" idx="3"/>
          </p:nvPr>
        </p:nvSpPr>
        <p:spPr>
          <a:xfrm>
            <a:off x="6192745" y="1534791"/>
            <a:ext cx="5389064" cy="63958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b" anchorCtr="0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8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55600" marR="0" lvl="1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6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698500" marR="0" lvl="2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4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054100" marR="0" lvl="3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397000" marR="0" lvl="4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752600" marR="0" lvl="5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108200" marR="0" lvl="6" indent="-12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451100" marR="0" lvl="7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2806700" marR="0" lvl="8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body" idx="4"/>
          </p:nvPr>
        </p:nvSpPr>
        <p:spPr>
          <a:xfrm>
            <a:off x="6192745" y="2174382"/>
            <a:ext cx="5389064" cy="3951386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647700" marR="0" lvl="0" indent="-2540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2222"/>
              <a:buFont typeface="Gill Sans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77900" marR="0" lvl="1" indent="-279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20800" marR="0" lvl="2" indent="-2921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663700" marR="0" lvl="3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006600" marR="0" lvl="4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362200" marR="0" lvl="5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705100" marR="0" lvl="6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060700" marR="0" lvl="7" indent="-317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403600" marR="0" lvl="8" indent="-3048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90632" y="178594"/>
            <a:ext cx="9810751" cy="17144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title"/>
          </p:nvPr>
        </p:nvSpPr>
        <p:spPr>
          <a:xfrm>
            <a:off x="610206" y="273484"/>
            <a:ext cx="4010919" cy="1161975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6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4766970" y="273472"/>
            <a:ext cx="6814839" cy="5852294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647700" marR="0" lvl="0" indent="-1905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0833"/>
              <a:buFont typeface="Gill Sans"/>
              <a:buChar char="•"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77900" marR="0" lvl="1" indent="-215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1428"/>
              <a:buFont typeface="Gill Sans"/>
              <a:buChar char="•"/>
              <a:defRPr sz="2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20800" marR="0" lvl="2" indent="-2413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72222"/>
              <a:buFont typeface="Gill Sans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663700" marR="0" lvl="3" indent="-266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006600" marR="0" lvl="4" indent="-279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362200" marR="0" lvl="5" indent="-279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705100" marR="0" lvl="6" indent="-2794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060700" marR="0" lvl="7" indent="-266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403600" marR="0" lvl="8" indent="-266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875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body" idx="2"/>
          </p:nvPr>
        </p:nvSpPr>
        <p:spPr>
          <a:xfrm>
            <a:off x="610206" y="1435447"/>
            <a:ext cx="4010919" cy="4690317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55600" marR="0" lvl="1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698500" marR="0" lvl="2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054100" marR="0" lvl="3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397000" marR="0" lvl="4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752600" marR="0" lvl="5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108200" marR="0" lvl="6" indent="-12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451100" marR="0" lvl="7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2806700" marR="0" lvl="8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2390191" y="4800834"/>
            <a:ext cx="7314903" cy="567035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6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63" name="Shape 163"/>
          <p:cNvSpPr>
            <a:spLocks noGrp="1"/>
          </p:cNvSpPr>
          <p:nvPr>
            <p:ph type="pic" idx="2"/>
          </p:nvPr>
        </p:nvSpPr>
        <p:spPr>
          <a:xfrm>
            <a:off x="2390191" y="612800"/>
            <a:ext cx="7314903" cy="4114354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Gill Sans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55600" marR="0" lvl="1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57142"/>
              <a:buFont typeface="Gill Sans"/>
              <a:buNone/>
              <a:defRPr sz="2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698500" marR="0" lvl="2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66666"/>
              <a:buFont typeface="Gill Sans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054100" marR="0" lvl="3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Gill Sans"/>
              <a:buNone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397000" marR="0" lvl="4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Gill Sans"/>
              <a:buNone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752600" marR="0" lvl="5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Gill Sans"/>
              <a:buNone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108200" marR="0" lvl="6" indent="-12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Gill Sans"/>
              <a:buNone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451100" marR="0" lvl="7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Gill Sans"/>
              <a:buNone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2806700" marR="0" lvl="8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75000"/>
              <a:buFont typeface="Gill Sans"/>
              <a:buNone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2390191" y="5367864"/>
            <a:ext cx="7314903" cy="804787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55600" marR="0" lvl="1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698500" marR="0" lvl="2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054100" marR="0" lvl="3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397000" marR="0" lvl="4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752600" marR="0" lvl="5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108200" marR="0" lvl="6" indent="-127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451100" marR="0" lvl="7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2806700" marR="0" lvl="8" indent="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1190632" y="178594"/>
            <a:ext cx="9810751" cy="17144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 rot="5400000">
            <a:off x="4086829" y="-949521"/>
            <a:ext cx="4018358" cy="9810751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647700" marR="0" lvl="0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77900" marR="0" lvl="1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20800" marR="0" lvl="2" indent="-762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663700" marR="0" lvl="3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006600" marR="0" lvl="4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362200" marR="0" lvl="5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705100" marR="0" lvl="6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060700" marR="0" lvl="7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403600" marR="0" lvl="8" indent="-762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 rot="5400000">
            <a:off x="6881812" y="1845468"/>
            <a:ext cx="5786438" cy="245268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 rot="5400000">
            <a:off x="1905005" y="-535779"/>
            <a:ext cx="5786438" cy="721518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647700" marR="0" lvl="0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77900" marR="0" lvl="1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20800" marR="0" lvl="2" indent="-762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663700" marR="0" lvl="3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006600" marR="0" lvl="4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362200" marR="0" lvl="5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705100" marR="0" lvl="6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060700" marR="0" lvl="7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403600" marR="0" lvl="8" indent="-762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962918" y="4406802"/>
            <a:ext cx="10362900" cy="1361777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4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93700" marR="0" lvl="5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787400" marR="0" lvl="6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181100" marR="0" lvl="7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574800" marR="0" lvl="8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962918" y="2906612"/>
            <a:ext cx="10362900" cy="150018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b" anchorCtr="0"/>
          <a:lstStyle>
            <a:lvl1pPr marL="0" marR="0" lvl="0" indent="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93700" marR="0" lvl="1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787400" marR="0" lvl="2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181100" marR="0" lvl="3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574800" marR="0" lvl="4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968500" marR="0" lvl="5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362200" marR="0" lvl="6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755900" marR="0" lvl="7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136900" marR="0" lvl="8" indent="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1190628" y="178593"/>
            <a:ext cx="9810750" cy="17144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93700" marR="0" lvl="5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787400" marR="0" lvl="6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181100" marR="0" lvl="7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574800" marR="0" lvl="8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190626" y="1946674"/>
            <a:ext cx="4833937" cy="401835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723900" marR="0" lvl="0" indent="-2413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833"/>
              <a:buFont typeface="Gill Sans"/>
              <a:buChar char="•"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1104900" marR="0" lvl="1" indent="-2794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2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485900" marR="0" lvl="2" indent="-3175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588"/>
              <a:buFont typeface="Gill Sans"/>
              <a:buChar char="•"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66900" marR="0" lvl="3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47900" marR="0" lvl="4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641600" marR="0" lvl="5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035300" marR="0" lvl="6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429000" marR="0" lvl="7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822700" marR="0" lvl="8" indent="-3429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body" idx="2"/>
          </p:nvPr>
        </p:nvSpPr>
        <p:spPr>
          <a:xfrm>
            <a:off x="6167437" y="1946674"/>
            <a:ext cx="4833937" cy="401835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723900" marR="0" lvl="0" indent="-2413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833"/>
              <a:buFont typeface="Gill Sans"/>
              <a:buChar char="•"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1104900" marR="0" lvl="1" indent="-2794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2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485900" marR="0" lvl="2" indent="-3175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588"/>
              <a:buFont typeface="Gill Sans"/>
              <a:buChar char="•"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66900" marR="0" lvl="3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47900" marR="0" lvl="4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641600" marR="0" lvl="5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035300" marR="0" lvl="6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429000" marR="0" lvl="7" indent="-3302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822700" marR="0" lvl="8" indent="-3429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3333"/>
              <a:buFont typeface="Gill Sans"/>
              <a:buChar char="•"/>
              <a:defRPr sz="15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610199" y="273475"/>
            <a:ext cx="4010918" cy="1161975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7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93700" marR="0" lvl="5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787400" marR="0" lvl="6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181100" marR="0" lvl="7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574800" marR="0" lvl="8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766965" y="273472"/>
            <a:ext cx="6814839" cy="5852294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723900" marR="0" lvl="0" indent="-2159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370"/>
              <a:buFont typeface="Gill Sans"/>
              <a:buChar char="•"/>
              <a:defRPr sz="2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1104900" marR="0" lvl="1" indent="-2413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833"/>
              <a:buFont typeface="Gill Sans"/>
              <a:buChar char="•"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485900" marR="0" lvl="2" indent="-2794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Gill Sans"/>
              <a:buChar char="•"/>
              <a:defRPr sz="2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66900" marR="0" lvl="3" indent="-3175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588"/>
              <a:buFont typeface="Gill Sans"/>
              <a:buChar char="•"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47900" marR="0" lvl="4" indent="-3175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588"/>
              <a:buFont typeface="Gill Sans"/>
              <a:buChar char="•"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641600" marR="0" lvl="5" indent="-3175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588"/>
              <a:buFont typeface="Gill Sans"/>
              <a:buChar char="•"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035300" marR="0" lvl="6" indent="-3175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588"/>
              <a:buFont typeface="Gill Sans"/>
              <a:buChar char="•"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429000" marR="0" lvl="7" indent="-3175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588"/>
              <a:buFont typeface="Gill Sans"/>
              <a:buChar char="•"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822700" marR="0" lvl="8" indent="-3175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588"/>
              <a:buFont typeface="Gill Sans"/>
              <a:buChar char="•"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2"/>
          </p:nvPr>
        </p:nvSpPr>
        <p:spPr>
          <a:xfrm>
            <a:off x="610199" y="1435447"/>
            <a:ext cx="4010918" cy="4690317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93700" marR="0" lvl="1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787400" marR="0" lvl="2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181100" marR="0" lvl="3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574800" marR="0" lvl="4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968500" marR="0" lvl="5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362200" marR="0" lvl="6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755900" marR="0" lvl="7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136900" marR="0" lvl="8" indent="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2390183" y="4800824"/>
            <a:ext cx="7314902" cy="567035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700" b="1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93700" marR="0" lvl="5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787400" marR="0" lvl="6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181100" marR="0" lvl="7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574800" marR="0" lvl="8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idx="2"/>
          </p:nvPr>
        </p:nvSpPr>
        <p:spPr>
          <a:xfrm>
            <a:off x="2390183" y="612800"/>
            <a:ext cx="7314902" cy="4114354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44444"/>
              <a:buFont typeface="Gill Sans"/>
              <a:buNone/>
              <a:defRPr sz="2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93700" marR="0" lvl="1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50000"/>
              <a:buFont typeface="Gill Sans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787400" marR="0" lvl="2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57142"/>
              <a:buFont typeface="Gill Sans"/>
              <a:buNone/>
              <a:defRPr sz="21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181100" marR="0" lvl="3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70588"/>
              <a:buFont typeface="Gill Sans"/>
              <a:buNone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574800" marR="0" lvl="4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70588"/>
              <a:buFont typeface="Gill Sans"/>
              <a:buNone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968500" marR="0" lvl="5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70588"/>
              <a:buFont typeface="Gill Sans"/>
              <a:buNone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362200" marR="0" lvl="6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70588"/>
              <a:buFont typeface="Gill Sans"/>
              <a:buNone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755900" marR="0" lvl="7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70588"/>
              <a:buFont typeface="Gill Sans"/>
              <a:buNone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136900" marR="0" lvl="8" indent="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70588"/>
              <a:buFont typeface="Gill Sans"/>
              <a:buNone/>
              <a:defRPr sz="1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2390183" y="5367860"/>
            <a:ext cx="7314902" cy="804787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393700" marR="0" lvl="1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787400" marR="0" lvl="2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9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181100" marR="0" lvl="3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1574800" marR="0" lvl="4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1968500" marR="0" lvl="5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362200" marR="0" lvl="6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2755900" marR="0" lvl="7" indent="-127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136900" marR="0" lvl="8" indent="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Font typeface="Gill Sans"/>
              <a:buNone/>
              <a:defRPr sz="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1190628" y="178593"/>
            <a:ext cx="9810750" cy="17144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93700" marR="0" lvl="5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787400" marR="0" lvl="6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181100" marR="0" lvl="7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574800" marR="0" lvl="8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 rot="5400000">
            <a:off x="4086824" y="-949521"/>
            <a:ext cx="4018358" cy="9810750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723900" marR="0" lvl="0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1104900" marR="0" lvl="1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485900" marR="0" lvl="2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66900" marR="0" lvl="3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47900" marR="0" lvl="4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641600" marR="0" lvl="5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035300" marR="0" lvl="6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429000" marR="0" lvl="7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822700" marR="0" lvl="8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 rot="5400000">
            <a:off x="6881811" y="1845468"/>
            <a:ext cx="5786438" cy="245268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93700" marR="0" lvl="5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787400" marR="0" lvl="6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181100" marR="0" lvl="7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574800" marR="0" lvl="8" indent="-12700" algn="ctr" rtl="0">
              <a:spcBef>
                <a:spcPts val="0"/>
              </a:spcBef>
              <a:spcAft>
                <a:spcPts val="0"/>
              </a:spcAft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 rot="5400000">
            <a:off x="1905003" y="-535781"/>
            <a:ext cx="5786438" cy="721518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723900" marR="0" lvl="0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1104900" marR="0" lvl="1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485900" marR="0" lvl="2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66900" marR="0" lvl="3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47900" marR="0" lvl="4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641600" marR="0" lvl="5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035300" marR="0" lvl="6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429000" marR="0" lvl="7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822700" marR="0" lvl="8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190632" y="178594"/>
            <a:ext cx="9810751" cy="17144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190632" y="1946675"/>
            <a:ext cx="9810751" cy="401835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647700" marR="0" lvl="0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77900" marR="0" lvl="1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20800" marR="0" lvl="2" indent="-762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663700" marR="0" lvl="3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006600" marR="0" lvl="4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362200" marR="0" lvl="5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705100" marR="0" lvl="6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060700" marR="0" lvl="7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403600" marR="0" lvl="8" indent="-762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1190628" y="178593"/>
            <a:ext cx="9810750" cy="17144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93700" marR="0" lvl="5" indent="-1270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787400" marR="0" lvl="6" indent="-1270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181100" marR="0" lvl="7" indent="-1270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574800" marR="0" lvl="8" indent="-1270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7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190628" y="1946674"/>
            <a:ext cx="9810750" cy="401835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723900" marR="0" lvl="0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1104900" marR="0" lvl="1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485900" marR="0" lvl="2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66900" marR="0" lvl="3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47900" marR="0" lvl="4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641600" marR="0" lvl="5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035300" marR="0" lvl="6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429000" marR="0" lvl="7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822700" marR="0" lvl="8" indent="-10160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ct val="170270"/>
              <a:buFont typeface="Gill Sans"/>
              <a:buChar char="•"/>
              <a:defRPr sz="37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1190632" y="178594"/>
            <a:ext cx="9810751" cy="1714499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355600" marR="0" lvl="5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698500" marR="0" lvl="6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1054100" marR="0" lvl="7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1397000" marR="0" lvl="8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  <a:defRPr sz="6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1190632" y="1946675"/>
            <a:ext cx="9810751" cy="4018358"/>
          </a:xfrm>
          <a:prstGeom prst="rect">
            <a:avLst/>
          </a:prstGeom>
          <a:noFill/>
          <a:ln>
            <a:noFill/>
          </a:ln>
        </p:spPr>
        <p:txBody>
          <a:bodyPr wrap="square" lIns="78575" tIns="78575" rIns="78575" bIns="78575" anchor="ctr" anchorCtr="0"/>
          <a:lstStyle>
            <a:lvl1pPr marL="647700" marR="0" lvl="0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77900" marR="0" lvl="1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20800" marR="0" lvl="2" indent="-762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663700" marR="0" lvl="3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006600" marR="0" lvl="4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362200" marR="0" lvl="5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2705100" marR="0" lvl="6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060700" marR="0" lvl="7" indent="-889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3403600" marR="0" lvl="8" indent="-76200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69696"/>
              <a:buFont typeface="Gill Sans"/>
              <a:buChar char="•"/>
              <a:defRPr sz="33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28625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Rockwell" panose="02060603020205020403" pitchFamily="18" charset="0"/>
              </a:rPr>
              <a:t>Mesa Pathways</a:t>
            </a:r>
            <a:br>
              <a:rPr lang="en-US" b="1" dirty="0" smtClean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President’s Cabinet Report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December 5, 2017</a:t>
            </a:r>
            <a:endParaRPr lang="en-US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-19050" y="4286250"/>
            <a:ext cx="12211050" cy="2571750"/>
          </a:xfrm>
          <a:solidFill>
            <a:srgbClr val="FFC000"/>
          </a:solidFill>
        </p:spPr>
        <p:txBody>
          <a:bodyPr/>
          <a:lstStyle/>
          <a:p>
            <a:pPr marL="622300" indent="0">
              <a:buNone/>
            </a:pPr>
            <a:endParaRPr lang="en-US" sz="2400" dirty="0" smtClean="0"/>
          </a:p>
          <a:p>
            <a:pPr marL="622300" indent="0">
              <a:buNone/>
            </a:pPr>
            <a:endParaRPr lang="en-US" sz="2400" dirty="0"/>
          </a:p>
          <a:p>
            <a:pPr marL="622300" indent="0" algn="ctr">
              <a:buNone/>
            </a:pPr>
            <a:r>
              <a:rPr lang="en-US" sz="2400" dirty="0" smtClean="0"/>
              <a:t>Ashanti Hands, Vice President Student Services</a:t>
            </a:r>
            <a:br>
              <a:rPr lang="en-US" sz="2400" dirty="0" smtClean="0"/>
            </a:br>
            <a:r>
              <a:rPr lang="en-US" sz="2400" dirty="0" smtClean="0"/>
              <a:t>Bridget Herrin, Associate Dean, Research and Planning</a:t>
            </a:r>
          </a:p>
          <a:p>
            <a:pPr marL="62230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44" y="4022271"/>
            <a:ext cx="3393990" cy="47352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6"/>
          <p:cNvSpPr/>
          <p:nvPr/>
        </p:nvSpPr>
        <p:spPr>
          <a:xfrm>
            <a:off x="4919675" y="4495799"/>
            <a:ext cx="22445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http://bit.ly/mesapathways</a:t>
            </a:r>
          </a:p>
        </p:txBody>
      </p:sp>
    </p:spTree>
    <p:extLst>
      <p:ext uri="{BB962C8B-B14F-4D97-AF65-F5344CB8AC3E}">
        <p14:creationId xmlns:p14="http://schemas.microsoft.com/office/powerpoint/2010/main" val="123400591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4286250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Rockwell" panose="02060603020205020403" pitchFamily="18" charset="0"/>
              </a:rPr>
              <a:t>Questions?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-19050" y="4286250"/>
            <a:ext cx="12211050" cy="2571750"/>
          </a:xfrm>
          <a:solidFill>
            <a:srgbClr val="FFC000"/>
          </a:solidFill>
        </p:spPr>
        <p:txBody>
          <a:bodyPr/>
          <a:lstStyle/>
          <a:p>
            <a:pPr marL="622300" indent="0">
              <a:buNone/>
            </a:pPr>
            <a:endParaRPr lang="en-US" sz="2400" dirty="0" smtClean="0"/>
          </a:p>
          <a:p>
            <a:pPr marL="622300" indent="0">
              <a:buNone/>
            </a:pPr>
            <a:endParaRPr lang="en-US" sz="2400" dirty="0"/>
          </a:p>
          <a:p>
            <a:pPr marL="62230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944" y="4022271"/>
            <a:ext cx="3393990" cy="47352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Rectangle 1"/>
          <p:cNvSpPr/>
          <p:nvPr/>
        </p:nvSpPr>
        <p:spPr>
          <a:xfrm>
            <a:off x="4919676" y="6377228"/>
            <a:ext cx="22445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http://bit.ly/mesapathways</a:t>
            </a:r>
          </a:p>
        </p:txBody>
      </p:sp>
    </p:spTree>
    <p:extLst>
      <p:ext uri="{BB962C8B-B14F-4D97-AF65-F5344CB8AC3E}">
        <p14:creationId xmlns:p14="http://schemas.microsoft.com/office/powerpoint/2010/main" val="323710577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/>
        </p:nvSpPr>
        <p:spPr>
          <a:xfrm>
            <a:off x="238130" y="375046"/>
            <a:ext cx="11715751" cy="507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1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About Guided Pathways</a:t>
            </a:r>
          </a:p>
        </p:txBody>
      </p:sp>
      <p:sp>
        <p:nvSpPr>
          <p:cNvPr id="246" name="Shape 246"/>
          <p:cNvSpPr/>
          <p:nvPr/>
        </p:nvSpPr>
        <p:spPr>
          <a:xfrm>
            <a:off x="238130" y="2426445"/>
            <a:ext cx="11715751" cy="750459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800" b="1" dirty="0">
                <a:solidFill>
                  <a:srgbClr val="242353"/>
                </a:solidFill>
                <a:latin typeface="Rockwell"/>
                <a:ea typeface="Rockwell"/>
                <a:cs typeface="Rockwell"/>
                <a:sym typeface="Rockwell"/>
              </a:rPr>
              <a:t>The Guided Pathways framework creates a </a:t>
            </a:r>
            <a:r>
              <a:rPr lang="en-US" sz="2800" b="1" u="sng" dirty="0">
                <a:solidFill>
                  <a:srgbClr val="242353"/>
                </a:solidFill>
                <a:latin typeface="Rockwell"/>
                <a:ea typeface="Rockwell"/>
                <a:cs typeface="Rockwell"/>
                <a:sym typeface="Rockwell"/>
              </a:rPr>
              <a:t>highly structured approach </a:t>
            </a:r>
            <a:r>
              <a:rPr lang="en-US" sz="2800" b="1" dirty="0">
                <a:solidFill>
                  <a:srgbClr val="242353"/>
                </a:solidFill>
                <a:latin typeface="Rockwell"/>
                <a:ea typeface="Rockwell"/>
                <a:cs typeface="Rockwell"/>
                <a:sym typeface="Rockwell"/>
              </a:rPr>
              <a:t>to student success that:</a:t>
            </a:r>
          </a:p>
        </p:txBody>
      </p:sp>
      <p:sp>
        <p:nvSpPr>
          <p:cNvPr id="247" name="Shape 247"/>
          <p:cNvSpPr/>
          <p:nvPr/>
        </p:nvSpPr>
        <p:spPr>
          <a:xfrm>
            <a:off x="2024069" y="3457414"/>
            <a:ext cx="3875687" cy="1442686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dirty="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Provides all students </a:t>
            </a:r>
            <a:br>
              <a:rPr lang="en-US" sz="1800" dirty="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</a:br>
            <a:r>
              <a:rPr lang="en-US" sz="1800" dirty="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with a set of clear course-taking patterns that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dirty="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promotes better enrollment decisions and prepares students for future success.</a:t>
            </a:r>
          </a:p>
        </p:txBody>
      </p:sp>
      <p:sp>
        <p:nvSpPr>
          <p:cNvPr id="248" name="Shape 248"/>
          <p:cNvSpPr/>
          <p:nvPr/>
        </p:nvSpPr>
        <p:spPr>
          <a:xfrm>
            <a:off x="7708928" y="3457415"/>
            <a:ext cx="3851211" cy="1442686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dirty="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Integrates support services in ways that make it easier for students to get the help they need during every step of their community college experience.</a:t>
            </a:r>
          </a:p>
        </p:txBody>
      </p:sp>
      <p:pic>
        <p:nvPicPr>
          <p:cNvPr id="249" name="Shape 249" descr="Icon of tools " title="Icon of tools "/>
          <p:cNvPicPr preferRelativeResize="0"/>
          <p:nvPr/>
        </p:nvPicPr>
        <p:blipFill rotWithShape="1">
          <a:blip r:embed="rId3">
            <a:alphaModFix/>
          </a:blip>
          <a:srcRect l="-6432" t="54585" r="12868" b="-2002"/>
          <a:stretch/>
        </p:blipFill>
        <p:spPr>
          <a:xfrm>
            <a:off x="6453193" y="3764840"/>
            <a:ext cx="1038835" cy="522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Shape 250" descr="Image of tick box" title="Image of tick box"/>
          <p:cNvPicPr preferRelativeResize="0"/>
          <p:nvPr/>
        </p:nvPicPr>
        <p:blipFill rotWithShape="1">
          <a:blip r:embed="rId3">
            <a:alphaModFix/>
          </a:blip>
          <a:srcRect t="-3785" b="56368"/>
          <a:stretch/>
        </p:blipFill>
        <p:spPr>
          <a:xfrm>
            <a:off x="699483" y="3742772"/>
            <a:ext cx="1110272" cy="522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6139620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38127" y="321469"/>
            <a:ext cx="11715751" cy="47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100" b="1" dirty="0">
                <a:solidFill>
                  <a:srgbClr val="FFFFFF"/>
                </a:solidFill>
                <a:latin typeface="Rockwell" charset="0"/>
                <a:ea typeface="Rockwell" charset="0"/>
                <a:cs typeface="Rockwell" charset="0"/>
                <a:sym typeface="Gill Sans" charset="0"/>
              </a:rPr>
              <a:t>Guided Pathways Depends on US.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3875" y="2142835"/>
            <a:ext cx="11144251" cy="2804127"/>
          </a:xfrm>
          <a:prstGeom prst="rect">
            <a:avLst/>
          </a:prstGeom>
        </p:spPr>
        <p:txBody>
          <a:bodyPr wrap="square" lIns="64288" tIns="32144" rIns="64288" bIns="32144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  <a:sym typeface="Gill Sans" charset="0"/>
              </a:rPr>
              <a:t>Guided Pathways is not a “one-size-fits-all” initiative</a:t>
            </a:r>
            <a:r>
              <a:rPr lang="mr-IN" sz="28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  <a:sym typeface="Gill Sans" charset="0"/>
              </a:rPr>
              <a:t>…</a:t>
            </a:r>
            <a:r>
              <a:rPr lang="en-US" sz="28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  <a:sym typeface="Gill Sans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500" dirty="0">
              <a:solidFill>
                <a:srgbClr val="000000"/>
              </a:solidFill>
              <a:latin typeface="Rockwell" charset="0"/>
              <a:ea typeface="Rockwell" charset="0"/>
              <a:cs typeface="Rockwell" charset="0"/>
              <a:sym typeface="Gill Sans" charset="0"/>
            </a:endParaRPr>
          </a:p>
          <a:p>
            <a:pPr marL="321440" indent="-32144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500" dirty="0">
                <a:solidFill>
                  <a:srgbClr val="000000"/>
                </a:solidFill>
                <a:latin typeface="Rockwell" charset="0"/>
                <a:ea typeface="Rockwell" charset="0"/>
                <a:cs typeface="Rockwell" charset="0"/>
                <a:sym typeface="Gill Sans" charset="0"/>
              </a:rPr>
              <a:t>The enormity and diversity of the California Community Colleges system requires that each college take a customized, self-guided approach.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500" dirty="0">
              <a:solidFill>
                <a:srgbClr val="000000"/>
              </a:solidFill>
              <a:latin typeface="Rockwell" charset="0"/>
              <a:ea typeface="Rockwell" charset="0"/>
              <a:cs typeface="Rockwell" charset="0"/>
              <a:sym typeface="Gill Sans" charset="0"/>
            </a:endParaRPr>
          </a:p>
          <a:p>
            <a:pPr marL="321440" indent="-32144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500" dirty="0">
                <a:solidFill>
                  <a:srgbClr val="000000"/>
                </a:solidFill>
                <a:latin typeface="Rockwell" charset="0"/>
                <a:ea typeface="Rockwell" charset="0"/>
                <a:cs typeface="Rockwell" charset="0"/>
                <a:sym typeface="Gill Sans" charset="0"/>
              </a:rPr>
              <a:t>Guided Pathways is an opportunity for our college to set our own goals and determine our best path to success.</a:t>
            </a:r>
          </a:p>
        </p:txBody>
      </p:sp>
    </p:spTree>
    <p:extLst>
      <p:ext uri="{BB962C8B-B14F-4D97-AF65-F5344CB8AC3E}">
        <p14:creationId xmlns:p14="http://schemas.microsoft.com/office/powerpoint/2010/main" val="242151146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/>
        </p:nvSpPr>
        <p:spPr>
          <a:xfrm>
            <a:off x="238130" y="375046"/>
            <a:ext cx="11715751" cy="50778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1" dirty="0">
                <a:solidFill>
                  <a:srgbClr val="FFFFFF"/>
                </a:solidFill>
                <a:latin typeface="Rockwell"/>
                <a:ea typeface="Rockwell"/>
                <a:cs typeface="Rockwell"/>
                <a:sym typeface="Rockwell"/>
              </a:rPr>
              <a:t>Four Pillars of Guided Pathways</a:t>
            </a:r>
          </a:p>
        </p:txBody>
      </p:sp>
      <p:sp>
        <p:nvSpPr>
          <p:cNvPr id="228" name="Shape 228"/>
          <p:cNvSpPr/>
          <p:nvPr/>
        </p:nvSpPr>
        <p:spPr>
          <a:xfrm>
            <a:off x="1023942" y="3626559"/>
            <a:ext cx="1696207" cy="1442686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Create Clear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Curricular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Pathways to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Employment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and Further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Education</a:t>
            </a:r>
          </a:p>
        </p:txBody>
      </p:sp>
      <p:sp>
        <p:nvSpPr>
          <p:cNvPr id="229" name="Shape 229"/>
          <p:cNvSpPr/>
          <p:nvPr/>
        </p:nvSpPr>
        <p:spPr>
          <a:xfrm>
            <a:off x="3851163" y="3627844"/>
            <a:ext cx="1906133" cy="981111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Help Students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Choose and Enter Their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Pathway</a:t>
            </a:r>
          </a:p>
        </p:txBody>
      </p:sp>
      <p:sp>
        <p:nvSpPr>
          <p:cNvPr id="230" name="Shape 230"/>
          <p:cNvSpPr/>
          <p:nvPr/>
        </p:nvSpPr>
        <p:spPr>
          <a:xfrm>
            <a:off x="6774659" y="3627842"/>
            <a:ext cx="1838703" cy="750324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Help Students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Stay on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Their Path</a:t>
            </a:r>
          </a:p>
        </p:txBody>
      </p:sp>
      <p:sp>
        <p:nvSpPr>
          <p:cNvPr id="231" name="Shape 231"/>
          <p:cNvSpPr/>
          <p:nvPr/>
        </p:nvSpPr>
        <p:spPr>
          <a:xfrm>
            <a:off x="9436519" y="3626558"/>
            <a:ext cx="2428868" cy="1673473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Follow Through, and Ensure that Better Practices are Providing Improved Student Results.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42353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232" name="Shape 232" descr="Guided Pathways 4 Pillars Icon" title="Guided Pathways 4 Pillars Ico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3940" y="2646071"/>
            <a:ext cx="10286999" cy="90816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3" name="Shape 233"/>
          <p:cNvCxnSpPr/>
          <p:nvPr/>
        </p:nvCxnSpPr>
        <p:spPr>
          <a:xfrm>
            <a:off x="3238500" y="2560877"/>
            <a:ext cx="0" cy="2336989"/>
          </a:xfrm>
          <a:prstGeom prst="straightConnector1">
            <a:avLst/>
          </a:prstGeom>
          <a:blipFill rotWithShape="1">
            <a:blip r:embed="rId4">
              <a:alphaModFix/>
            </a:blip>
            <a:tile tx="0" ty="0" sx="100000" sy="100000" flip="none" algn="tl"/>
          </a:blipFill>
          <a:ln w="25400" cap="flat" cmpd="sng">
            <a:solidFill>
              <a:srgbClr val="F6B31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4" name="Shape 234"/>
          <p:cNvCxnSpPr/>
          <p:nvPr/>
        </p:nvCxnSpPr>
        <p:spPr>
          <a:xfrm>
            <a:off x="6167439" y="2520505"/>
            <a:ext cx="0" cy="2336989"/>
          </a:xfrm>
          <a:prstGeom prst="straightConnector1">
            <a:avLst/>
          </a:prstGeom>
          <a:blipFill rotWithShape="1">
            <a:blip r:embed="rId4">
              <a:alphaModFix/>
            </a:blip>
            <a:tile tx="0" ty="0" sx="100000" sy="100000" flip="none" algn="tl"/>
          </a:blipFill>
          <a:ln w="25400" cap="flat" cmpd="sng">
            <a:solidFill>
              <a:srgbClr val="F6B31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5" name="Shape 235"/>
          <p:cNvCxnSpPr/>
          <p:nvPr/>
        </p:nvCxnSpPr>
        <p:spPr>
          <a:xfrm>
            <a:off x="9024939" y="2520505"/>
            <a:ext cx="0" cy="2336989"/>
          </a:xfrm>
          <a:prstGeom prst="straightConnector1">
            <a:avLst/>
          </a:prstGeom>
          <a:blipFill rotWithShape="1">
            <a:blip r:embed="rId4">
              <a:alphaModFix/>
            </a:blip>
            <a:tile tx="0" ty="0" sx="100000" sy="100000" flip="none" algn="tl"/>
          </a:blipFill>
          <a:ln w="25400" cap="flat" cmpd="sng">
            <a:solidFill>
              <a:srgbClr val="F6B31E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6" name="Shape 236"/>
          <p:cNvSpPr txBox="1"/>
          <p:nvPr/>
        </p:nvSpPr>
        <p:spPr>
          <a:xfrm>
            <a:off x="1029033" y="1887348"/>
            <a:ext cx="1643063" cy="681209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Clarify the Path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3881443" y="1892533"/>
            <a:ext cx="1643063" cy="681209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Enter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 the Path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6752091" y="1887623"/>
            <a:ext cx="1643063" cy="681209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Stay on the Path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9520099" y="1887348"/>
            <a:ext cx="1867180" cy="681209"/>
          </a:xfrm>
          <a:prstGeom prst="rect">
            <a:avLst/>
          </a:prstGeom>
          <a:noFill/>
          <a:ln>
            <a:noFill/>
          </a:ln>
        </p:spPr>
        <p:txBody>
          <a:bodyPr wrap="square" lIns="70150" tIns="35075" rIns="70150" bIns="35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5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Ensure Learning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685" y="1804144"/>
            <a:ext cx="6190096" cy="4370189"/>
          </a:xfrm>
          <a:prstGeom prst="rect">
            <a:avLst/>
          </a:prstGeom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-904875" y="321470"/>
            <a:ext cx="12430125" cy="584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/>
            <a:r>
              <a:rPr lang="en-US" sz="3800" b="1" dirty="0">
                <a:solidFill>
                  <a:schemeClr val="bg1"/>
                </a:solidFill>
                <a:latin typeface="Rockwell" charset="0"/>
                <a:ea typeface="Rockwell" charset="0"/>
                <a:cs typeface="Rockwell" charset="0"/>
              </a:rPr>
              <a:t>Key Elements of Guided Pathways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67688" y="3203049"/>
            <a:ext cx="3584357" cy="1125308"/>
          </a:xfrm>
          <a:prstGeom prst="rect">
            <a:avLst/>
          </a:prstGeom>
        </p:spPr>
        <p:txBody>
          <a:bodyPr wrap="square" lIns="64291" tIns="32146" rIns="64291" bIns="32146">
            <a:spAutoFit/>
          </a:bodyPr>
          <a:lstStyle/>
          <a:p>
            <a:pPr algn="l"/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Structured onboarding process </a:t>
            </a:r>
            <a:b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including improved placement tests</a:t>
            </a:r>
          </a:p>
          <a:p>
            <a:pPr algn="l"/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and co-requisite instruction that provide students with clear, actionable, and usable information they need to</a:t>
            </a:r>
          </a:p>
          <a:p>
            <a:pPr algn="l"/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get to the right start in college.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1500186"/>
            <a:ext cx="3851211" cy="972861"/>
          </a:xfrm>
          <a:prstGeom prst="rect">
            <a:avLst/>
          </a:prstGeom>
        </p:spPr>
        <p:txBody>
          <a:bodyPr wrap="square" lIns="64291" tIns="32146" rIns="64291" bIns="32146">
            <a:spAutoFit/>
          </a:bodyPr>
          <a:lstStyle/>
          <a:p>
            <a:pPr algn="r"/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Programs that are fully </a:t>
            </a:r>
            <a:b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mapped out and aligned </a:t>
            </a: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with </a:t>
            </a:r>
            <a:b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further education and career advancement while also providing structured or guided exploration </a:t>
            </a:r>
            <a:b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for undecided students.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015826" y="2962798"/>
            <a:ext cx="3851211" cy="1146949"/>
          </a:xfrm>
          <a:prstGeom prst="rect">
            <a:avLst/>
          </a:prstGeom>
        </p:spPr>
        <p:txBody>
          <a:bodyPr wrap="square" lIns="64291" tIns="32146" rIns="64291" bIns="32146">
            <a:spAutoFit/>
          </a:bodyPr>
          <a:lstStyle/>
          <a:p>
            <a:pPr algn="r"/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Proactive academic </a:t>
            </a:r>
            <a:b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and career advising</a:t>
            </a:r>
            <a:b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from the start through </a:t>
            </a:r>
            <a:b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completion and/or transfer, </a:t>
            </a:r>
            <a:b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with assigned point of </a:t>
            </a:r>
            <a:b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contact at each stage.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980624" y="4625448"/>
            <a:ext cx="3851211" cy="952184"/>
          </a:xfrm>
          <a:prstGeom prst="rect">
            <a:avLst/>
          </a:prstGeom>
        </p:spPr>
        <p:txBody>
          <a:bodyPr wrap="square" lIns="64291" tIns="32146" rIns="64291" bIns="32146">
            <a:spAutoFit/>
          </a:bodyPr>
          <a:lstStyle/>
          <a:p>
            <a:pPr algn="r"/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Early alert systems</a:t>
            </a:r>
            <a:b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aligned with interventions </a:t>
            </a:r>
            <a:b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and resources to help </a:t>
            </a:r>
            <a:b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students stay on the pathway,</a:t>
            </a:r>
            <a:b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persist, and progress.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096125" y="5373632"/>
            <a:ext cx="3851211" cy="800700"/>
          </a:xfrm>
          <a:prstGeom prst="rect">
            <a:avLst/>
          </a:prstGeom>
        </p:spPr>
        <p:txBody>
          <a:bodyPr wrap="square" lIns="64291" tIns="32146" rIns="64291" bIns="32146">
            <a:spAutoFit/>
          </a:bodyPr>
          <a:lstStyle/>
          <a:p>
            <a:pPr algn="l"/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Instructional support and</a:t>
            </a:r>
          </a:p>
          <a:p>
            <a:pPr algn="l"/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co-curricular activities</a:t>
            </a:r>
            <a:b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aligned with classroom learning </a:t>
            </a:r>
            <a:b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</a:br>
            <a:r>
              <a:rPr lang="en-US" sz="11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and career interests.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967047" y="1500189"/>
            <a:ext cx="3584357" cy="865139"/>
          </a:xfrm>
          <a:prstGeom prst="rect">
            <a:avLst/>
          </a:prstGeom>
        </p:spPr>
        <p:txBody>
          <a:bodyPr wrap="square" lIns="64291" tIns="32146" rIns="64291" bIns="32146">
            <a:spAutoFit/>
          </a:bodyPr>
          <a:lstStyle/>
          <a:p>
            <a:pPr algn="l"/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Redesigning and integrating basic skills/developmental</a:t>
            </a:r>
          </a:p>
          <a:p>
            <a:pPr algn="l"/>
            <a:r>
              <a:rPr lang="en-US" sz="1300" b="1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education classes </a:t>
            </a:r>
            <a:r>
              <a:rPr lang="en-US" sz="1300" dirty="0">
                <a:solidFill>
                  <a:srgbClr val="242353"/>
                </a:solidFill>
                <a:latin typeface="Rockwell" charset="0"/>
                <a:ea typeface="Rockwell" charset="0"/>
                <a:cs typeface="Rockwell" charset="0"/>
              </a:rPr>
              <a:t>to accelerate students to college-level classes.</a:t>
            </a:r>
            <a:endParaRPr lang="en-US" sz="1100" dirty="0">
              <a:solidFill>
                <a:srgbClr val="242353"/>
              </a:solidFill>
              <a:latin typeface="Rockwell" charset="0"/>
              <a:ea typeface="Rockwell" charset="0"/>
              <a:cs typeface="Rockwel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014192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title"/>
          </p:nvPr>
        </p:nvSpPr>
        <p:spPr>
          <a:xfrm>
            <a:off x="800100" y="428628"/>
            <a:ext cx="10927080" cy="609005"/>
          </a:xfrm>
          <a:prstGeom prst="rect">
            <a:avLst/>
          </a:prstGeom>
          <a:noFill/>
          <a:ln>
            <a:noFill/>
          </a:ln>
        </p:spPr>
        <p:txBody>
          <a:bodyPr wrap="square" lIns="36525" tIns="36525" rIns="36525" bIns="36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4000" b="1" i="0" u="none" strike="noStrike" cap="none" dirty="0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rPr>
              <a:t>Gearing Up for Implementation</a:t>
            </a:r>
          </a:p>
        </p:txBody>
      </p:sp>
      <p:pic>
        <p:nvPicPr>
          <p:cNvPr id="269" name="Shape 269" descr="check list icon " title="check list icon 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729682" y="2112931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Shape 270" descr="icon of people meeting " title="icon of people meeting 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5598" y="2076600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Shape 271" descr="Multi-Year plan icon " title="Multi-Year plan icon 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74850" y="2110890"/>
            <a:ext cx="1828800" cy="1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Shape 272" descr="Money sack icon " title="Money sack icon 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250680" y="2076600"/>
            <a:ext cx="1828800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Shape 273"/>
          <p:cNvSpPr txBox="1"/>
          <p:nvPr/>
        </p:nvSpPr>
        <p:spPr>
          <a:xfrm>
            <a:off x="3450831" y="4084997"/>
            <a:ext cx="2514599" cy="803495"/>
          </a:xfrm>
          <a:prstGeom prst="rect">
            <a:avLst/>
          </a:prstGeom>
          <a:noFill/>
          <a:ln>
            <a:noFill/>
          </a:ln>
        </p:spPr>
        <p:txBody>
          <a:bodyPr wrap="square" lIns="78575" tIns="39275" rIns="78575" bIns="39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9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Self-Assessment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484390" y="4069443"/>
            <a:ext cx="2514599" cy="803495"/>
          </a:xfrm>
          <a:prstGeom prst="rect">
            <a:avLst/>
          </a:prstGeom>
          <a:noFill/>
          <a:ln>
            <a:noFill/>
          </a:ln>
        </p:spPr>
        <p:txBody>
          <a:bodyPr wrap="square" lIns="78575" tIns="39275" rIns="78575" bIns="39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900" dirty="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IEPI Workshop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263642" y="4120523"/>
            <a:ext cx="2514599" cy="803495"/>
          </a:xfrm>
          <a:prstGeom prst="rect">
            <a:avLst/>
          </a:prstGeom>
          <a:noFill/>
          <a:ln>
            <a:noFill/>
          </a:ln>
        </p:spPr>
        <p:txBody>
          <a:bodyPr wrap="square" lIns="78575" tIns="39275" rIns="78575" bIns="39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9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Multi-Year Work Plan</a:t>
            </a:r>
          </a:p>
        </p:txBody>
      </p:sp>
      <p:sp>
        <p:nvSpPr>
          <p:cNvPr id="276" name="Shape 276"/>
          <p:cNvSpPr txBox="1"/>
          <p:nvPr/>
        </p:nvSpPr>
        <p:spPr>
          <a:xfrm>
            <a:off x="9212583" y="4116502"/>
            <a:ext cx="2514599" cy="803495"/>
          </a:xfrm>
          <a:prstGeom prst="rect">
            <a:avLst/>
          </a:prstGeom>
          <a:noFill/>
          <a:ln>
            <a:noFill/>
          </a:ln>
        </p:spPr>
        <p:txBody>
          <a:bodyPr wrap="square" lIns="78575" tIns="39275" rIns="78575" bIns="39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2900">
                <a:solidFill>
                  <a:srgbClr val="000000"/>
                </a:solidFill>
                <a:latin typeface="Rockwell"/>
                <a:ea typeface="Rockwell"/>
                <a:cs typeface="Rockwell"/>
                <a:sym typeface="Rockwell"/>
              </a:rPr>
              <a:t>Funding Allocation</a:t>
            </a:r>
          </a:p>
        </p:txBody>
      </p:sp>
      <p:pic>
        <p:nvPicPr>
          <p:cNvPr id="11" name="Shape 250" descr="Image of tick box" title="Image of tick box"/>
          <p:cNvPicPr preferRelativeResize="0"/>
          <p:nvPr/>
        </p:nvPicPr>
        <p:blipFill rotWithShape="1">
          <a:blip r:embed="rId7">
            <a:alphaModFix/>
          </a:blip>
          <a:srcRect t="-3785" b="56368"/>
          <a:stretch/>
        </p:blipFill>
        <p:spPr>
          <a:xfrm>
            <a:off x="1186552" y="5409584"/>
            <a:ext cx="1110272" cy="52238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583459" y="5066038"/>
            <a:ext cx="2381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December 23, 2017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30162" y="5066038"/>
            <a:ext cx="2381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March 30, 2018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78896" y="5043282"/>
            <a:ext cx="2381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April 30, 2018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0703" y="5081886"/>
            <a:ext cx="2381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October 30, 2017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853514" y="1594992"/>
            <a:ext cx="8229600" cy="493776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Targeted feedback (October 5-31)</a:t>
            </a:r>
          </a:p>
          <a:p>
            <a:pPr lvl="3" indent="-274320">
              <a:buClr>
                <a:srgbClr val="9FB8CD"/>
              </a:buClr>
              <a:buFont typeface="Courier New" pitchFamily="49" charset="0"/>
              <a:buChar char="o"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65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Faculty Chairs</a:t>
            </a:r>
          </a:p>
          <a:p>
            <a:pPr lvl="3" indent="-274320">
              <a:buClr>
                <a:srgbClr val="9FB8CD"/>
              </a:buClr>
              <a:buFont typeface="Courier New" pitchFamily="49" charset="0"/>
              <a:buChar char="o"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65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Committee leaders</a:t>
            </a:r>
          </a:p>
          <a:p>
            <a:pPr lvl="3" indent="-274320">
              <a:buClr>
                <a:srgbClr val="9FB8CD"/>
              </a:buClr>
              <a:buFont typeface="Courier New" pitchFamily="49" charset="0"/>
              <a:buChar char="o"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65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Program Directors/Managers</a:t>
            </a:r>
          </a:p>
          <a:p>
            <a:pPr lvl="3" indent="-274320">
              <a:buClr>
                <a:srgbClr val="9FB8CD"/>
              </a:buClr>
              <a:buFont typeface="Courier New" pitchFamily="49" charset="0"/>
              <a:buChar char="o"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65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Operational staff</a:t>
            </a:r>
          </a:p>
          <a:p>
            <a:pPr lvl="3" indent="-274320">
              <a:buClr>
                <a:srgbClr val="9FB8CD"/>
              </a:buClr>
              <a:buFont typeface="Courier New" pitchFamily="49" charset="0"/>
              <a:buChar char="o"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64653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Administrators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Open Forum (November 7)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Online review and public input (November 3-19)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President's Cabinet Retreat (November 14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+mj-lt"/>
              <a:buAutoNum type="arabicPeriod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Planning &amp; Institutional Effectiveness (November 18)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lvl="0" indent="-514350">
              <a:buClr>
                <a:srgbClr val="727CA3"/>
              </a:buClr>
              <a:buFont typeface="+mj-lt"/>
              <a:buAutoNum type="arabicPeriod"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Academic Senate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lang="en-US" dirty="0">
                <a:solidFill>
                  <a:sysClr val="windowText" lastClr="000000"/>
                </a:solidFill>
              </a:rPr>
              <a:t>December</a:t>
            </a: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 11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Classified Senate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(December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7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ASG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</a:t>
            </a: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December 6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Present to P-Cab for final review (December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5</a:t>
            </a: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)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727CA3"/>
              </a:buClr>
              <a:buSzPct val="76000"/>
              <a:buFont typeface="+mj-lt"/>
              <a:buAutoNum type="arabicPeriod"/>
              <a:tabLst/>
              <a:defRPr/>
            </a:pP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Submit to District for final signature (December 15)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94" y="6384471"/>
            <a:ext cx="3393990" cy="47352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" y="0"/>
            <a:ext cx="12191999" cy="124357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 smtClean="0"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  <p:sp>
        <p:nvSpPr>
          <p:cNvPr id="9" name="Shape 408"/>
          <p:cNvSpPr txBox="1"/>
          <p:nvPr/>
        </p:nvSpPr>
        <p:spPr>
          <a:xfrm>
            <a:off x="238200" y="291378"/>
            <a:ext cx="11715600" cy="952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3800" b="1" dirty="0" smtClean="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Self Assessment </a:t>
            </a:r>
            <a:r>
              <a:rPr lang="en-US" sz="3800" b="1" dirty="0" smtClean="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Development </a:t>
            </a:r>
            <a:r>
              <a:rPr lang="en-US" sz="3800" b="1" dirty="0" smtClean="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Phases</a:t>
            </a:r>
            <a:endParaRPr lang="en-US" sz="3800" b="1" dirty="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  <p:extLst>
      <p:ext uri="{BB962C8B-B14F-4D97-AF65-F5344CB8AC3E}">
        <p14:creationId xmlns:p14="http://schemas.microsoft.com/office/powerpoint/2010/main" val="40923529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1199" y="309490"/>
            <a:ext cx="11607212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ct val="25000"/>
            </a:pPr>
            <a:r>
              <a:rPr lang="en-US" sz="3800" b="1" dirty="0" smtClean="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Guided Pathways Self-Assessment Tool</a:t>
            </a:r>
            <a:endParaRPr lang="en-US" sz="3800" b="1" dirty="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995738" y="1720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4" y="1393440"/>
            <a:ext cx="5514587" cy="4840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94" y="6384471"/>
            <a:ext cx="3393990" cy="47352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4031190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1199" y="137066"/>
            <a:ext cx="116072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ct val="25000"/>
            </a:pPr>
            <a:r>
              <a:rPr lang="en-US" sz="2800" b="1" dirty="0" smtClean="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Guided Pathways Self-Assessment Tool: </a:t>
            </a:r>
          </a:p>
          <a:p>
            <a:pPr lvl="0" algn="ctr">
              <a:buSzPct val="25000"/>
            </a:pPr>
            <a:r>
              <a:rPr lang="en-US" sz="3800" b="1" dirty="0" smtClean="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Example</a:t>
            </a:r>
            <a:endParaRPr lang="en-US" sz="3800" b="1" dirty="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995738" y="1720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94" y="6384471"/>
            <a:ext cx="3393990" cy="473528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32"/>
          <a:stretch/>
        </p:blipFill>
        <p:spPr bwMode="auto">
          <a:xfrm>
            <a:off x="69401" y="1940216"/>
            <a:ext cx="5711853" cy="3335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254" y="1852892"/>
            <a:ext cx="6410746" cy="3509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31984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• Interact 2012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83764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1BDB0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• Interact 2012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837641"/>
      </a:accent1>
      <a:accent2>
        <a:srgbClr val="333399"/>
      </a:accent2>
      <a:accent3>
        <a:srgbClr val="FFFFFF"/>
      </a:accent3>
      <a:accent4>
        <a:srgbClr val="000000"/>
      </a:accent4>
      <a:accent5>
        <a:srgbClr val="C1BDB0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</TotalTime>
  <Words>341</Words>
  <Application>Microsoft Office PowerPoint</Application>
  <PresentationFormat>Custom</PresentationFormat>
  <Paragraphs>83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• Interact 2012</vt:lpstr>
      <vt:lpstr>2_• Interact 2012</vt:lpstr>
      <vt:lpstr>Mesa Pathways President’s Cabinet Report December 5, 2017</vt:lpstr>
      <vt:lpstr>PowerPoint Presentation</vt:lpstr>
      <vt:lpstr>PowerPoint Presentation</vt:lpstr>
      <vt:lpstr>PowerPoint Presentation</vt:lpstr>
      <vt:lpstr>PowerPoint Presentation</vt:lpstr>
      <vt:lpstr>Gearing Up for Implementation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Chase Fischerhall</dc:creator>
  <cp:lastModifiedBy>test</cp:lastModifiedBy>
  <cp:revision>56</cp:revision>
  <cp:lastPrinted>2017-11-14T20:16:27Z</cp:lastPrinted>
  <dcterms:modified xsi:type="dcterms:W3CDTF">2017-12-05T21:03:21Z</dcterms:modified>
</cp:coreProperties>
</file>