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rawings/drawing5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rawings/drawing6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drawings/drawing7.xml" ContentType="application/vnd.openxmlformats-officedocument.drawingml.chartshapes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57" r:id="rId3"/>
    <p:sldId id="259" r:id="rId4"/>
    <p:sldId id="258" r:id="rId5"/>
    <p:sldId id="262" r:id="rId6"/>
    <p:sldId id="260" r:id="rId7"/>
    <p:sldId id="263" r:id="rId8"/>
    <p:sldId id="276" r:id="rId9"/>
    <p:sldId id="261" r:id="rId10"/>
    <p:sldId id="264" r:id="rId11"/>
    <p:sldId id="282" r:id="rId12"/>
    <p:sldId id="265" r:id="rId13"/>
    <p:sldId id="278" r:id="rId14"/>
    <p:sldId id="266" r:id="rId15"/>
    <p:sldId id="279" r:id="rId16"/>
    <p:sldId id="267" r:id="rId17"/>
    <p:sldId id="280" r:id="rId18"/>
    <p:sldId id="268" r:id="rId19"/>
    <p:sldId id="281" r:id="rId20"/>
    <p:sldId id="269" r:id="rId21"/>
    <p:sldId id="283" r:id="rId22"/>
    <p:sldId id="270" r:id="rId23"/>
    <p:sldId id="271" r:id="rId24"/>
    <p:sldId id="27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9FCEEB"/>
    <a:srgbClr val="8CDBE6"/>
    <a:srgbClr val="FF6699"/>
    <a:srgbClr val="FF9999"/>
    <a:srgbClr val="CC99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1" autoAdjust="0"/>
    <p:restoredTop sz="94660"/>
  </p:normalViewPr>
  <p:slideViewPr>
    <p:cSldViewPr>
      <p:cViewPr>
        <p:scale>
          <a:sx n="60" d="100"/>
          <a:sy n="60" d="100"/>
        </p:scale>
        <p:origin x="-91" y="-8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dccd.loc\mefiles\mefilevol1\data\share\ResearchShare\Projects\Assessment\ILO%20Student%20Survey\2016\Data\Graduating%20Student%20Survey%202016_Data_Clean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sdccd.loc\mefiles\mefilevol1\data\share\ResearchShare\Projects\Assessment\ILO%20Student%20Survey\2016\Data\Graduating%20Student%20Survey%202016_Data_Clean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dccd.loc\mefiles\mefilevol1\data\share\ResearchShare\Projects\Assessment\ILO%20Student%20Survey\2017\Data\GraduatingStudentSurvey2017_Numerical_WORKING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sdccd.loc\mefiles\mefilevol1\data\share\ResearchShare\Projects\Assessment\ILO%20Student%20Survey\2016\Data\Graduating%20Student%20Survey%202016_Data_Clean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dccd.loc\mefiles\mefilevol1\data\share\ResearchShare\Projects\Assessment\ILO%20Student%20Survey\2017\Data\GraduatingStudentSurvey2017_Numerical_WORKING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sdccd.loc\mefiles\mefilevol1\data\share\ResearchShare\Projects\Assessment\ILO%20Student%20Survey\2016\Data\Graduating%20Student%20Survey%202016_Data_Clean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dccd.loc\mefiles\mefilevol1\data\share\ResearchShare\Projects\Assessment\ILO%20Student%20Survey\2017\Data\GraduatingStudentSurvey2017_Numerical_WORKING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\\sdccd.loc\mefiles\mefilevol1\data\share\ResearchShare\Projects\Assessment\ILO%20Student%20Survey\2016\Data\Graduating%20Student%20Survey%202016_Data_Clean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dccd.loc\mefiles\mefilevol1\data\share\ResearchShare\Projects\Assessment\ILO%20Student%20Survey\2017\Data\GraduatingStudentSurvey2017_Numerical_WORKIN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dccd.loc\mefiles\mefilevol1\data\share\ResearchShare\Projects\Assessment\ILO%20Student%20Survey\2016\Data\Graduating%20Student%20Survey%202016_Data_Clean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dccd.loc\mefiles\mefilevol1\data\share\ResearchShare\Projects\Assessment\ILO%20Student%20Survey\2016\Data\Graduating%20Student%20Survey%202016_Data_Clean_ForPPT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dccd.loc\mefiles\mefilevol1\data\share\ResearchShare\Projects\Assessment\ILO%20Student%20Survey\2016\Data\Graduating%20Student%20Survey%202016_Data_Clean_ForPPT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dccd.loc\mefiles\mefilevol1\data\share\ResearchShare\Projects\Assessment\ILO%20Student%20Survey\2016\Data\Graduating%20Student%20Survey%202016_Data_Clean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sdccd.loc\mefiles\mefilevol1\data\share\ResearchShare\Projects\Assessment\ILO%20Student%20Survey\2016\Data\Graduating%20Student%20Survey%202016_Data_Clea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dccd.loc\mefiles\mefilevol1\data\share\ResearchShare\Projects\Assessment\ILO%20Student%20Survey\2017\Data\GraduatingStudentSurvey2017_Numerical_WORKING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sdccd.loc\mefiles\mefilevol1\data\share\ResearchShare\Projects\Assessment\ILO%20Student%20Survey\2016\Data\Graduating%20Student%20Survey%202016_Data_Clean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dccd.loc\mefiles\mefilevol1\data\share\ResearchShare\Projects\Assessment\ILO%20Student%20Survey\2017\Data\GraduatingStudentSurvey2017_Numerical_WORK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Ethnicity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2"/>
              <c:layout>
                <c:manualLayout>
                  <c:x val="6.5441307370370163E-4"/>
                  <c:y val="5.70713544527864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'[Graduating Student Survey 2016_Data_Clean.xlsx]Q24'!$K$4:$K$13</c:f>
              <c:strCache>
                <c:ptCount val="10"/>
                <c:pt idx="0">
                  <c:v>Asian</c:v>
                </c:pt>
                <c:pt idx="1">
                  <c:v>American Indian or Alaskan Native</c:v>
                </c:pt>
                <c:pt idx="2">
                  <c:v>African American</c:v>
                </c:pt>
                <c:pt idx="3">
                  <c:v>Filipino</c:v>
                </c:pt>
                <c:pt idx="4">
                  <c:v>Latino/a</c:v>
                </c:pt>
                <c:pt idx="5">
                  <c:v>Middle Eastern</c:v>
                </c:pt>
                <c:pt idx="6">
                  <c:v>Pacific Islander</c:v>
                </c:pt>
                <c:pt idx="7">
                  <c:v>Caucasian</c:v>
                </c:pt>
                <c:pt idx="8">
                  <c:v>Multiple Ethnicities</c:v>
                </c:pt>
                <c:pt idx="9">
                  <c:v>Other/No Response</c:v>
                </c:pt>
              </c:strCache>
            </c:strRef>
          </c:cat>
          <c:val>
            <c:numRef>
              <c:f>'[Graduating Student Survey 2016_Data_Clean.xlsx]Q24'!$L$4:$L$13</c:f>
              <c:numCache>
                <c:formatCode>0%</c:formatCode>
                <c:ptCount val="10"/>
                <c:pt idx="0">
                  <c:v>0.11253196930946291</c:v>
                </c:pt>
                <c:pt idx="1">
                  <c:v>1.0230179028132993E-2</c:v>
                </c:pt>
                <c:pt idx="2">
                  <c:v>6.3938618925831206E-2</c:v>
                </c:pt>
                <c:pt idx="3">
                  <c:v>4.859335038363171E-2</c:v>
                </c:pt>
                <c:pt idx="4">
                  <c:v>0.20460358056265984</c:v>
                </c:pt>
                <c:pt idx="5">
                  <c:v>1.278772378516624E-2</c:v>
                </c:pt>
                <c:pt idx="6">
                  <c:v>1.278772378516624E-2</c:v>
                </c:pt>
                <c:pt idx="7">
                  <c:v>0.32225063938618925</c:v>
                </c:pt>
                <c:pt idx="8">
                  <c:v>9.2071611253196933E-2</c:v>
                </c:pt>
                <c:pt idx="9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3046784"/>
        <c:axId val="83048320"/>
      </c:barChart>
      <c:catAx>
        <c:axId val="830467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0"/>
            </a:pPr>
            <a:endParaRPr lang="en-US"/>
          </a:p>
        </c:txPr>
        <c:crossAx val="83048320"/>
        <c:crosses val="autoZero"/>
        <c:auto val="1"/>
        <c:lblAlgn val="ctr"/>
        <c:lblOffset val="100"/>
        <c:noMultiLvlLbl val="0"/>
      </c:catAx>
      <c:valAx>
        <c:axId val="8304832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83046784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5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kern="1200" baseline="0">
                <a:solidFill>
                  <a:prstClr val="white"/>
                </a:solidFill>
                <a:latin typeface="+mj-lt"/>
                <a:ea typeface="+mn-ea"/>
                <a:cs typeface="Arial" panose="020B0604020202020204" pitchFamily="34" charset="0"/>
              </a:defRPr>
            </a:pPr>
            <a:r>
              <a:rPr lang="en-US" sz="2000" b="1" i="0" baseline="0" dirty="0" smtClean="0">
                <a:effectLst/>
              </a:rPr>
              <a:t>Global Awareness </a:t>
            </a:r>
            <a:r>
              <a:rPr lang="en-US" sz="2000" dirty="0" smtClean="0"/>
              <a:t>Average </a:t>
            </a:r>
            <a:r>
              <a:rPr lang="en-US" sz="2000" dirty="0"/>
              <a:t>Skill Improvement </a:t>
            </a:r>
            <a:r>
              <a:rPr lang="en-US" sz="2000" dirty="0" smtClean="0"/>
              <a:t>Ratings</a:t>
            </a:r>
            <a:endParaRPr lang="en-US" sz="20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3298475868705246"/>
          <c:y val="0.15442585301837269"/>
          <c:w val="0.61731561679790026"/>
          <c:h val="0.6798602362204724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CC99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#,##0.00" sourceLinked="0"/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'[Graduating Student Survey 2016_Data_Clean.xlsx]Figures'!$P$57:$P$60</c:f>
              <c:strCache>
                <c:ptCount val="4"/>
                <c:pt idx="0">
                  <c:v>Act with civility toward others even if I disagree with them</c:v>
                </c:pt>
                <c:pt idx="1">
                  <c:v>Assess the impact of human behavior on the world's resources</c:v>
                </c:pt>
                <c:pt idx="2">
                  <c:v>Act with sensitivity toward others from diverse cultural backgrounds</c:v>
                </c:pt>
                <c:pt idx="3">
                  <c:v>Be mindful of the diverse background of others in my personal interactions</c:v>
                </c:pt>
              </c:strCache>
            </c:strRef>
          </c:cat>
          <c:val>
            <c:numRef>
              <c:f>'[Graduating Student Survey 2016_Data_Clean.xlsx]Figures'!$Q$57:$Q$60</c:f>
              <c:numCache>
                <c:formatCode>0.00</c:formatCode>
                <c:ptCount val="4"/>
                <c:pt idx="0">
                  <c:v>3.687179487179487</c:v>
                </c:pt>
                <c:pt idx="1">
                  <c:v>3.7230769230769232</c:v>
                </c:pt>
                <c:pt idx="2">
                  <c:v>3.7538461538461538</c:v>
                </c:pt>
                <c:pt idx="3">
                  <c:v>3.8337595907928388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88646400"/>
        <c:axId val="88649088"/>
      </c:barChart>
      <c:catAx>
        <c:axId val="88646400"/>
        <c:scaling>
          <c:orientation val="minMax"/>
        </c:scaling>
        <c:delete val="0"/>
        <c:axPos val="l"/>
        <c:majorTickMark val="out"/>
        <c:minorTickMark val="none"/>
        <c:tickLblPos val="nextTo"/>
        <c:crossAx val="88649088"/>
        <c:crosses val="autoZero"/>
        <c:auto val="1"/>
        <c:lblAlgn val="ctr"/>
        <c:lblOffset val="100"/>
        <c:noMultiLvlLbl val="0"/>
      </c:catAx>
      <c:valAx>
        <c:axId val="88649088"/>
        <c:scaling>
          <c:orientation val="minMax"/>
          <c:max val="5"/>
          <c:min val="1"/>
        </c:scaling>
        <c:delete val="0"/>
        <c:axPos val="b"/>
        <c:numFmt formatCode="0" sourceLinked="0"/>
        <c:majorTickMark val="out"/>
        <c:minorTickMark val="none"/>
        <c:tickLblPos val="nextTo"/>
        <c:crossAx val="88646400"/>
        <c:crosses val="autoZero"/>
        <c:crossBetween val="between"/>
        <c:majorUnit val="1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21472492992203"/>
          <c:y val="5.0925925925925923E-2"/>
          <c:w val="0.4826366427992535"/>
          <c:h val="0.8330941965587634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Glo!$G$2:$J$2</c:f>
              <c:strCache>
                <c:ptCount val="4"/>
                <c:pt idx="0">
                  <c:v>Be mindful of the diverse backgrounds of others in my personal interactions</c:v>
                </c:pt>
                <c:pt idx="1">
                  <c:v>Act with sensitivity toward others from diverse cultural backgrounds</c:v>
                </c:pt>
                <c:pt idx="2">
                  <c:v>Assess the impact of human behavior on the world’s resources</c:v>
                </c:pt>
                <c:pt idx="3">
                  <c:v>Act with civility toward others even if I disagree with them</c:v>
                </c:pt>
              </c:strCache>
            </c:strRef>
          </c:cat>
          <c:val>
            <c:numRef>
              <c:f>Glo!$G$3:$J$3</c:f>
              <c:numCache>
                <c:formatCode>0.0</c:formatCode>
                <c:ptCount val="4"/>
                <c:pt idx="0">
                  <c:v>4.0308219178082192</c:v>
                </c:pt>
                <c:pt idx="1">
                  <c:v>3.9623287671232879</c:v>
                </c:pt>
                <c:pt idx="2">
                  <c:v>3.8871794871794871</c:v>
                </c:pt>
                <c:pt idx="3">
                  <c:v>3.8615384615384616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53856"/>
        <c:axId val="6750976"/>
      </c:barChart>
      <c:catAx>
        <c:axId val="57538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750976"/>
        <c:crossesAt val="0"/>
        <c:auto val="1"/>
        <c:lblAlgn val="ctr"/>
        <c:lblOffset val="100"/>
        <c:noMultiLvlLbl val="0"/>
      </c:catAx>
      <c:valAx>
        <c:axId val="6750976"/>
        <c:scaling>
          <c:orientation val="minMax"/>
          <c:max val="5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753856"/>
        <c:crosses val="autoZero"/>
        <c:crossBetween val="between"/>
        <c:majorUnit val="1"/>
        <c:minorUnit val="0.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Personal Awareness Average Skill Improvement Ratings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5707577313705352"/>
          <c:y val="0.11422034126313434"/>
          <c:w val="0.59999102676268035"/>
          <c:h val="0.7148577214949134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7C8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#,##0.00" sourceLinked="0"/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'[Graduating Student Survey 2016_Data_Clean.xlsx]Figures'!$J$67:$J$74</c:f>
              <c:strCache>
                <c:ptCount val="8"/>
                <c:pt idx="0">
                  <c:v>Make healthy choices</c:v>
                </c:pt>
                <c:pt idx="1">
                  <c:v>Identify my role in society</c:v>
                </c:pt>
                <c:pt idx="2">
                  <c:v>Understand the impact my actions have on others</c:v>
                </c:pt>
                <c:pt idx="3">
                  <c:v>Work with others to achieve a common goal</c:v>
                </c:pt>
                <c:pt idx="4">
                  <c:v>Take initiative in order to complete a task</c:v>
                </c:pt>
                <c:pt idx="5">
                  <c:v>Identiy areas for personal growth</c:v>
                </c:pt>
                <c:pt idx="6">
                  <c:v>Set career goals for myself</c:v>
                </c:pt>
                <c:pt idx="7">
                  <c:v>Set personal goals for myself</c:v>
                </c:pt>
              </c:strCache>
            </c:strRef>
          </c:cat>
          <c:val>
            <c:numRef>
              <c:f>'[Graduating Student Survey 2016_Data_Clean.xlsx]Figures'!$K$67:$K$74</c:f>
              <c:numCache>
                <c:formatCode>0.00</c:formatCode>
                <c:ptCount val="8"/>
                <c:pt idx="0">
                  <c:v>3.5102564102564102</c:v>
                </c:pt>
                <c:pt idx="1">
                  <c:v>3.6794871794871793</c:v>
                </c:pt>
                <c:pt idx="2">
                  <c:v>3.7512820512820513</c:v>
                </c:pt>
                <c:pt idx="3">
                  <c:v>3.8235294117647061</c:v>
                </c:pt>
                <c:pt idx="4">
                  <c:v>3.9076923076923076</c:v>
                </c:pt>
                <c:pt idx="5">
                  <c:v>3.9666666666666668</c:v>
                </c:pt>
                <c:pt idx="6">
                  <c:v>4.0562659846547318</c:v>
                </c:pt>
                <c:pt idx="7">
                  <c:v>4.0690537084398981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88753280"/>
        <c:axId val="88795776"/>
      </c:barChart>
      <c:catAx>
        <c:axId val="8875328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88795776"/>
        <c:crosses val="autoZero"/>
        <c:auto val="1"/>
        <c:lblAlgn val="ctr"/>
        <c:lblOffset val="100"/>
        <c:noMultiLvlLbl val="0"/>
      </c:catAx>
      <c:valAx>
        <c:axId val="88795776"/>
        <c:scaling>
          <c:orientation val="minMax"/>
          <c:max val="5"/>
          <c:min val="1"/>
        </c:scaling>
        <c:delete val="0"/>
        <c:axPos val="b"/>
        <c:numFmt formatCode="0" sourceLinked="0"/>
        <c:majorTickMark val="out"/>
        <c:minorTickMark val="none"/>
        <c:tickLblPos val="nextTo"/>
        <c:crossAx val="88753280"/>
        <c:crosses val="autoZero"/>
        <c:crossBetween val="between"/>
        <c:majorUnit val="1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21472492992203"/>
          <c:y val="5.0925925925925923E-2"/>
          <c:w val="0.4826366427992535"/>
          <c:h val="0.8330941965587634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Per!$L$2:$S$2</c:f>
              <c:strCache>
                <c:ptCount val="8"/>
                <c:pt idx="0">
                  <c:v>Identify my role in society</c:v>
                </c:pt>
                <c:pt idx="1">
                  <c:v>Understand the impact my actions have on others</c:v>
                </c:pt>
                <c:pt idx="2">
                  <c:v>Set personal goals for myself</c:v>
                </c:pt>
                <c:pt idx="3">
                  <c:v>Set career goals for myself</c:v>
                </c:pt>
                <c:pt idx="4">
                  <c:v>Work with others to achieve a common goal</c:v>
                </c:pt>
                <c:pt idx="5">
                  <c:v>Take initiative in order to complete a task</c:v>
                </c:pt>
                <c:pt idx="6">
                  <c:v>Make healthy choices</c:v>
                </c:pt>
                <c:pt idx="7">
                  <c:v>Identify areas for personal growth</c:v>
                </c:pt>
              </c:strCache>
            </c:strRef>
          </c:cat>
          <c:val>
            <c:numRef>
              <c:f>Per!$L$3:$S$3</c:f>
              <c:numCache>
                <c:formatCode>0.0</c:formatCode>
                <c:ptCount val="8"/>
                <c:pt idx="0">
                  <c:v>3.8164665523156089</c:v>
                </c:pt>
                <c:pt idx="1">
                  <c:v>3.8441780821917808</c:v>
                </c:pt>
                <c:pt idx="2">
                  <c:v>4.125</c:v>
                </c:pt>
                <c:pt idx="3">
                  <c:v>4.1729452054794525</c:v>
                </c:pt>
                <c:pt idx="4">
                  <c:v>3.9452991452991455</c:v>
                </c:pt>
                <c:pt idx="5">
                  <c:v>4.0445205479452051</c:v>
                </c:pt>
                <c:pt idx="6">
                  <c:v>3.6472602739726026</c:v>
                </c:pt>
                <c:pt idx="7">
                  <c:v>4.0702054794520546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220032"/>
        <c:axId val="48221568"/>
      </c:barChart>
      <c:catAx>
        <c:axId val="4822003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8221568"/>
        <c:crossesAt val="0"/>
        <c:auto val="1"/>
        <c:lblAlgn val="ctr"/>
        <c:lblOffset val="100"/>
        <c:noMultiLvlLbl val="0"/>
      </c:catAx>
      <c:valAx>
        <c:axId val="48221568"/>
        <c:scaling>
          <c:orientation val="minMax"/>
          <c:max val="5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8220032"/>
        <c:crosses val="autoZero"/>
        <c:crossBetween val="between"/>
        <c:majorUnit val="1"/>
        <c:minorUnit val="0.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Self-Awareness Average Skill Improvement Ratings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5043318022747155"/>
          <c:y val="9.5050946142649195E-2"/>
          <c:w val="0.59153390201224842"/>
          <c:h val="0.734026980251922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9FCEEB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#,##0.00" sourceLinked="0"/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'[Graduating Student Survey 2016_Data_Clean.xlsx]Figures'!$G$87:$G$90</c:f>
              <c:strCache>
                <c:ptCount val="4"/>
                <c:pt idx="0">
                  <c:v>Develop meaningful relationships with my peers</c:v>
                </c:pt>
                <c:pt idx="1">
                  <c:v>Develop meaningful relationships with my instructors</c:v>
                </c:pt>
                <c:pt idx="2">
                  <c:v>Collaborate with others in a variety of settings</c:v>
                </c:pt>
                <c:pt idx="3">
                  <c:v>Work effectively as a member of a team</c:v>
                </c:pt>
              </c:strCache>
            </c:strRef>
          </c:cat>
          <c:val>
            <c:numRef>
              <c:f>'[Graduating Student Survey 2016_Data_Clean.xlsx]Figures'!$H$87:$H$90</c:f>
              <c:numCache>
                <c:formatCode>0.00</c:formatCode>
                <c:ptCount val="4"/>
                <c:pt idx="0">
                  <c:v>3.5549872122762149</c:v>
                </c:pt>
                <c:pt idx="1">
                  <c:v>3.6751918158567776</c:v>
                </c:pt>
                <c:pt idx="2">
                  <c:v>3.7544757033248084</c:v>
                </c:pt>
                <c:pt idx="3">
                  <c:v>3.7800511508951407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88849408"/>
        <c:axId val="88889216"/>
      </c:barChart>
      <c:catAx>
        <c:axId val="8884940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88889216"/>
        <c:crosses val="autoZero"/>
        <c:auto val="1"/>
        <c:lblAlgn val="ctr"/>
        <c:lblOffset val="100"/>
        <c:noMultiLvlLbl val="0"/>
      </c:catAx>
      <c:valAx>
        <c:axId val="88889216"/>
        <c:scaling>
          <c:orientation val="minMax"/>
          <c:max val="5"/>
          <c:min val="1"/>
        </c:scaling>
        <c:delete val="0"/>
        <c:axPos val="b"/>
        <c:numFmt formatCode="0" sourceLinked="0"/>
        <c:majorTickMark val="out"/>
        <c:minorTickMark val="none"/>
        <c:tickLblPos val="nextTo"/>
        <c:crossAx val="88849408"/>
        <c:crosses val="autoZero"/>
        <c:crossBetween val="between"/>
        <c:majorUnit val="1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21472492992203"/>
          <c:y val="5.0925925925925923E-2"/>
          <c:w val="0.4826366427992535"/>
          <c:h val="0.8330941965587634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Sel!$K$2:$N$2</c:f>
              <c:strCache>
                <c:ptCount val="4"/>
                <c:pt idx="0">
                  <c:v>Develop meaningful relationships with my peers</c:v>
                </c:pt>
                <c:pt idx="1">
                  <c:v>Develop meaningful relationships with my instructors</c:v>
                </c:pt>
                <c:pt idx="2">
                  <c:v>Collaborate with others in a variety of settings</c:v>
                </c:pt>
                <c:pt idx="3">
                  <c:v>Work effectively as a member of a team</c:v>
                </c:pt>
              </c:strCache>
            </c:strRef>
          </c:cat>
          <c:val>
            <c:numRef>
              <c:f>Sel!$K$3:$N$3</c:f>
              <c:numCache>
                <c:formatCode>0.0</c:formatCode>
                <c:ptCount val="4"/>
                <c:pt idx="0">
                  <c:v>3.7311643835616439</c:v>
                </c:pt>
                <c:pt idx="1">
                  <c:v>3.9006849315068495</c:v>
                </c:pt>
                <c:pt idx="2">
                  <c:v>3.9092465753424657</c:v>
                </c:pt>
                <c:pt idx="3">
                  <c:v>3.9195205479452055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547904"/>
        <c:axId val="76361728"/>
      </c:barChart>
      <c:catAx>
        <c:axId val="715479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361728"/>
        <c:crossesAt val="0"/>
        <c:auto val="1"/>
        <c:lblAlgn val="ctr"/>
        <c:lblOffset val="100"/>
        <c:noMultiLvlLbl val="0"/>
      </c:catAx>
      <c:valAx>
        <c:axId val="76361728"/>
        <c:scaling>
          <c:orientation val="minMax"/>
          <c:max val="5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1547904"/>
        <c:crosses val="autoZero"/>
        <c:crossBetween val="between"/>
        <c:majorUnit val="1"/>
        <c:minorUnit val="0.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920" b="1" i="0" u="none" strike="noStrike" baseline="0" dirty="0" smtClean="0">
                <a:effectLst/>
              </a:rPr>
              <a:t>Technological Awareness </a:t>
            </a:r>
            <a:r>
              <a:rPr lang="en-US" dirty="0" smtClean="0"/>
              <a:t>Average </a:t>
            </a:r>
            <a:r>
              <a:rPr lang="en-US" dirty="0"/>
              <a:t>Skill Improvement </a:t>
            </a:r>
            <a:r>
              <a:rPr lang="en-US" dirty="0" smtClean="0"/>
              <a:t>Ratings</a:t>
            </a:r>
            <a:endParaRPr lang="en-US" dirty="0"/>
          </a:p>
        </c:rich>
      </c:tx>
      <c:layout>
        <c:manualLayout>
          <c:xMode val="edge"/>
          <c:yMode val="edge"/>
          <c:x val="0.1599229140475087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098877791791176"/>
          <c:y val="9.5050946142649195E-2"/>
          <c:w val="0.61079159222744217"/>
          <c:h val="0.734026980251922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#,##0.00" sourceLinked="0"/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'[Graduating Student Survey 2016_Data_Clean.xlsx]Figures'!$I$118:$I$120</c:f>
              <c:strCache>
                <c:ptCount val="3"/>
                <c:pt idx="0">
                  <c:v>Identify areas in which I would like to develop my technology skills</c:v>
                </c:pt>
                <c:pt idx="1">
                  <c:v>Communicate effectively using technology (i.e., office and technicaly software, social media)</c:v>
                </c:pt>
                <c:pt idx="2">
                  <c:v>Utilize technology to enhance my own learning</c:v>
                </c:pt>
              </c:strCache>
            </c:strRef>
          </c:cat>
          <c:val>
            <c:numRef>
              <c:f>'[Graduating Student Survey 2016_Data_Clean.xlsx]Figures'!$J$118:$J$120</c:f>
              <c:numCache>
                <c:formatCode>0.00</c:formatCode>
                <c:ptCount val="3"/>
                <c:pt idx="0">
                  <c:v>3.5604113110539846</c:v>
                </c:pt>
                <c:pt idx="1">
                  <c:v>3.6632390745501286</c:v>
                </c:pt>
                <c:pt idx="2">
                  <c:v>3.7455012853470437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88907136"/>
        <c:axId val="89007232"/>
      </c:barChart>
      <c:catAx>
        <c:axId val="88907136"/>
        <c:scaling>
          <c:orientation val="minMax"/>
        </c:scaling>
        <c:delete val="0"/>
        <c:axPos val="l"/>
        <c:majorTickMark val="out"/>
        <c:minorTickMark val="none"/>
        <c:tickLblPos val="nextTo"/>
        <c:crossAx val="89007232"/>
        <c:crosses val="autoZero"/>
        <c:auto val="1"/>
        <c:lblAlgn val="ctr"/>
        <c:lblOffset val="100"/>
        <c:noMultiLvlLbl val="0"/>
      </c:catAx>
      <c:valAx>
        <c:axId val="89007232"/>
        <c:scaling>
          <c:orientation val="minMax"/>
          <c:max val="5"/>
          <c:min val="1"/>
        </c:scaling>
        <c:delete val="0"/>
        <c:axPos val="b"/>
        <c:numFmt formatCode="0" sourceLinked="0"/>
        <c:majorTickMark val="out"/>
        <c:minorTickMark val="none"/>
        <c:tickLblPos val="nextTo"/>
        <c:crossAx val="88907136"/>
        <c:crosses val="autoZero"/>
        <c:crossBetween val="between"/>
        <c:majorUnit val="1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21472492992203"/>
          <c:y val="5.0925925925925923E-2"/>
          <c:w val="0.4826366427992535"/>
          <c:h val="0.8330941965587634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Tec!$K$2:$M$2</c:f>
              <c:strCache>
                <c:ptCount val="3"/>
                <c:pt idx="0">
                  <c:v>Utilize technology to enhance my own learning</c:v>
                </c:pt>
                <c:pt idx="1">
                  <c:v>Identify areas in which I would like to develop my technology skills</c:v>
                </c:pt>
                <c:pt idx="2">
                  <c:v>Communicate effectively using technology (i.e., office and technical software, social media)</c:v>
                </c:pt>
              </c:strCache>
            </c:strRef>
          </c:cat>
          <c:val>
            <c:numRef>
              <c:f>Tec!$K$3:$M$3</c:f>
              <c:numCache>
                <c:formatCode>0.0</c:formatCode>
                <c:ptCount val="3"/>
                <c:pt idx="0">
                  <c:v>3.8981001727115716</c:v>
                </c:pt>
                <c:pt idx="1">
                  <c:v>3.7551724137931033</c:v>
                </c:pt>
                <c:pt idx="2">
                  <c:v>3.7706896551724136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501824"/>
        <c:axId val="85918464"/>
      </c:barChart>
      <c:catAx>
        <c:axId val="8350182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5918464"/>
        <c:crossesAt val="0"/>
        <c:auto val="1"/>
        <c:lblAlgn val="ctr"/>
        <c:lblOffset val="100"/>
        <c:noMultiLvlLbl val="0"/>
      </c:catAx>
      <c:valAx>
        <c:axId val="85918464"/>
        <c:scaling>
          <c:orientation val="minMax"/>
          <c:max val="5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3501824"/>
        <c:crosses val="autoZero"/>
        <c:crossBetween val="between"/>
        <c:majorUnit val="1"/>
        <c:minorUnit val="0.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Gender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chemeClr val="accent5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Lbls>
            <c:dLbl>
              <c:idx val="2"/>
              <c:layout>
                <c:manualLayout>
                  <c:x val="-0.14069013432144511"/>
                  <c:y val="-0.1398780487804878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'[Graduating Student Survey 2016_Data_Clean.xlsx]Q22'!$G$10:$G$12</c:f>
              <c:strCache>
                <c:ptCount val="3"/>
                <c:pt idx="0">
                  <c:v>Female</c:v>
                </c:pt>
                <c:pt idx="1">
                  <c:v>Male</c:v>
                </c:pt>
                <c:pt idx="2">
                  <c:v>Other/ No response</c:v>
                </c:pt>
              </c:strCache>
            </c:strRef>
          </c:cat>
          <c:val>
            <c:numRef>
              <c:f>'[Graduating Student Survey 2016_Data_Clean.xlsx]Q22'!$H$10:$H$12</c:f>
              <c:numCache>
                <c:formatCode>0%</c:formatCode>
                <c:ptCount val="3"/>
                <c:pt idx="0">
                  <c:v>0.59335038363171355</c:v>
                </c:pt>
                <c:pt idx="1">
                  <c:v>0.34015345268542202</c:v>
                </c:pt>
                <c:pt idx="2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0"/>
      </c:pie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/>
              <a:t>Anticipated Graduation Semester</a:t>
            </a:r>
          </a:p>
        </c:rich>
      </c:tx>
      <c:layout/>
      <c:overlay val="0"/>
    </c:title>
    <c:autoTitleDeleted val="0"/>
    <c:pivotFmts>
      <c:pivotFmt>
        <c:idx val="0"/>
        <c:spPr>
          <a:solidFill>
            <a:schemeClr val="tx2">
              <a:lumMod val="40000"/>
              <a:lumOff val="60000"/>
            </a:schemeClr>
          </a:solidFill>
        </c:spPr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"/>
        <c:dLbl>
          <c:idx val="0"/>
          <c:layout>
            <c:manualLayout>
              <c:x val="0.2214120734908136"/>
              <c:y val="-7.4263998250218718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3"/>
        <c:spPr>
          <a:solidFill>
            <a:srgbClr val="E1E149"/>
          </a:solidFill>
        </c:spPr>
        <c:dLbl>
          <c:idx val="0"/>
          <c:layout>
            <c:manualLayout>
              <c:x val="2.9825267168706714E-2"/>
              <c:y val="3.0545454545454546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4"/>
        <c:spPr>
          <a:solidFill>
            <a:schemeClr val="accent1">
              <a:lumMod val="75000"/>
            </a:schemeClr>
          </a:solidFill>
        </c:spPr>
        <c:dLbl>
          <c:idx val="0"/>
          <c:layout>
            <c:manualLayout>
              <c:x val="1.6811309801228119E-2"/>
              <c:y val="2.6057265569076591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5"/>
        <c:spPr>
          <a:solidFill>
            <a:schemeClr val="bg1">
              <a:lumMod val="85000"/>
            </a:schemeClr>
          </a:solidFill>
        </c:spPr>
      </c:pivotFmt>
      <c:pivotFmt>
        <c:idx val="6"/>
        <c:spPr>
          <a:solidFill>
            <a:schemeClr val="tx2">
              <a:lumMod val="40000"/>
              <a:lumOff val="60000"/>
            </a:schemeClr>
          </a:solidFill>
        </c:spPr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7"/>
        <c:spPr>
          <a:solidFill>
            <a:schemeClr val="accent1">
              <a:lumMod val="75000"/>
            </a:schemeClr>
          </a:solidFill>
        </c:spPr>
        <c:dLbl>
          <c:idx val="0"/>
          <c:layout>
            <c:manualLayout>
              <c:x val="1.6811309801228119E-2"/>
              <c:y val="2.6057265569076591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8"/>
        <c:spPr>
          <a:solidFill>
            <a:srgbClr val="E1E149"/>
          </a:solidFill>
        </c:spPr>
        <c:dLbl>
          <c:idx val="0"/>
          <c:layout>
            <c:manualLayout>
              <c:x val="2.9825267168706714E-2"/>
              <c:y val="3.0545454545454546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9"/>
        <c:dLbl>
          <c:idx val="0"/>
          <c:layout>
            <c:manualLayout>
              <c:x val="0.2214120734908136"/>
              <c:y val="-7.4263998250218718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0"/>
        <c:spPr>
          <a:solidFill>
            <a:schemeClr val="bg1">
              <a:lumMod val="85000"/>
            </a:schemeClr>
          </a:solidFill>
        </c:spPr>
      </c:pivotFmt>
      <c:pivotFmt>
        <c:idx val="1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2"/>
        <c:spPr>
          <a:solidFill>
            <a:schemeClr val="tx2">
              <a:lumMod val="40000"/>
              <a:lumOff val="60000"/>
            </a:schemeClr>
          </a:solidFill>
        </c:spPr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3"/>
        <c:spPr>
          <a:solidFill>
            <a:schemeClr val="accent1">
              <a:lumMod val="75000"/>
            </a:schemeClr>
          </a:solidFill>
        </c:spPr>
        <c:dLbl>
          <c:idx val="0"/>
          <c:layout>
            <c:manualLayout>
              <c:x val="1.6811309801228119E-2"/>
              <c:y val="2.6057265569076591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4"/>
        <c:spPr>
          <a:solidFill>
            <a:srgbClr val="E1E149"/>
          </a:solidFill>
        </c:spPr>
        <c:dLbl>
          <c:idx val="0"/>
          <c:layout>
            <c:manualLayout>
              <c:x val="2.9825267168706714E-2"/>
              <c:y val="3.0545454545454546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5"/>
        <c:dLbl>
          <c:idx val="0"/>
          <c:layout>
            <c:manualLayout>
              <c:x val="0.2214120734908136"/>
              <c:y val="-7.4263998250218718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6"/>
        <c:spPr>
          <a:solidFill>
            <a:schemeClr val="bg1">
              <a:lumMod val="85000"/>
            </a:schemeClr>
          </a:solidFill>
        </c:spPr>
      </c:pivotFmt>
      <c:pivotFmt>
        <c:idx val="17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</c:pivotFmts>
    <c:plotArea>
      <c:layout>
        <c:manualLayout>
          <c:layoutTarget val="inner"/>
          <c:xMode val="edge"/>
          <c:yMode val="edge"/>
          <c:x val="9.7091071163274409E-2"/>
          <c:y val="0.16127862249977373"/>
          <c:w val="0.75235873817659593"/>
          <c:h val="0.68750022626482044"/>
        </c:manualLayout>
      </c:layout>
      <c:pieChart>
        <c:varyColors val="1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rgbClr val="FF7C8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6.8914970534344738E-3"/>
                  <c:y val="3.88928862340483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8965408805031447"/>
                  <c:y val="9.788668657797086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8723270440251572"/>
                  <c:y val="-6.687302018282197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5.5922300253008914E-2"/>
                  <c:y val="-3.429747540550236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'[Graduating Student Survey 2016_Data_Clean_ForPPT2.xlsx]Q1'!$B$11:$B$15</c:f>
              <c:strCache>
                <c:ptCount val="5"/>
                <c:pt idx="0">
                  <c:v>Summer 2015</c:v>
                </c:pt>
                <c:pt idx="1">
                  <c:v>Fall 2015</c:v>
                </c:pt>
                <c:pt idx="2">
                  <c:v>Spring 2016</c:v>
                </c:pt>
                <c:pt idx="3">
                  <c:v>Other (please specify)</c:v>
                </c:pt>
                <c:pt idx="4">
                  <c:v>No response</c:v>
                </c:pt>
              </c:strCache>
            </c:strRef>
          </c:cat>
          <c:val>
            <c:numRef>
              <c:f>'[Graduating Student Survey 2016_Data_Clean_ForPPT2.xlsx]Q1'!$D$11:$D$15</c:f>
              <c:numCache>
                <c:formatCode>0%</c:formatCode>
                <c:ptCount val="5"/>
                <c:pt idx="0">
                  <c:v>1.1682242990654205E-2</c:v>
                </c:pt>
                <c:pt idx="1">
                  <c:v>0.12</c:v>
                </c:pt>
                <c:pt idx="2">
                  <c:v>0.82</c:v>
                </c:pt>
                <c:pt idx="3">
                  <c:v>0.05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60"/>
      </c:pie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  <c:extLst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/>
              <a:t>Anticipated Educational Awards</a:t>
            </a:r>
          </a:p>
        </c:rich>
      </c:tx>
      <c:layout/>
      <c:overlay val="0"/>
    </c:title>
    <c:autoTitleDeleted val="0"/>
    <c:pivotFmts>
      <c:pivotFmt>
        <c:idx val="0"/>
        <c:spPr>
          <a:solidFill>
            <a:schemeClr val="tx2">
              <a:lumMod val="60000"/>
              <a:lumOff val="40000"/>
            </a:schemeClr>
          </a:solidFill>
        </c:spPr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"/>
        <c:spPr>
          <a:solidFill>
            <a:schemeClr val="tx1">
              <a:lumMod val="95000"/>
              <a:lumOff val="5000"/>
            </a:schemeClr>
          </a:solidFill>
        </c:spPr>
        <c:dLbl>
          <c:idx val="0"/>
          <c:layout>
            <c:manualLayout>
              <c:x val="0.2214120734908136"/>
              <c:y val="-7.4263998250218718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3"/>
        <c:spPr>
          <a:solidFill>
            <a:srgbClr val="E1E149"/>
          </a:solidFill>
        </c:spPr>
        <c:dLbl>
          <c:idx val="0"/>
          <c:layout>
            <c:manualLayout>
              <c:x val="2.9825267168706714E-2"/>
              <c:y val="3.0545454545454546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4"/>
        <c:spPr>
          <a:solidFill>
            <a:srgbClr val="002060"/>
          </a:solidFill>
        </c:spPr>
        <c:dLbl>
          <c:idx val="0"/>
          <c:layout>
            <c:manualLayout>
              <c:x val="1.6811309801228119E-2"/>
              <c:y val="2.6057265569076591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5"/>
        <c:spPr>
          <a:solidFill>
            <a:schemeClr val="bg1">
              <a:lumMod val="75000"/>
            </a:schemeClr>
          </a:solidFill>
        </c:spPr>
      </c:pivotFmt>
      <c:pivotFmt>
        <c:idx val="6"/>
        <c:spPr>
          <a:solidFill>
            <a:schemeClr val="tx2">
              <a:lumMod val="40000"/>
              <a:lumOff val="60000"/>
            </a:schemeClr>
          </a:solidFill>
        </c:spPr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7"/>
        <c:spPr>
          <a:solidFill>
            <a:schemeClr val="tx2">
              <a:lumMod val="40000"/>
              <a:lumOff val="60000"/>
            </a:schemeClr>
          </a:solidFill>
        </c:spPr>
        <c:dLbl>
          <c:idx val="0"/>
          <c:layout>
            <c:manualLayout>
              <c:x val="1.6811309801228119E-2"/>
              <c:y val="2.6057265569076591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8"/>
        <c:spPr>
          <a:solidFill>
            <a:schemeClr val="tx2">
              <a:lumMod val="40000"/>
              <a:lumOff val="60000"/>
            </a:schemeClr>
          </a:solidFill>
        </c:spPr>
        <c:dLbl>
          <c:idx val="0"/>
          <c:layout>
            <c:manualLayout>
              <c:x val="2.9825267168706714E-2"/>
              <c:y val="3.0545454545454546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9"/>
        <c:spPr>
          <a:solidFill>
            <a:schemeClr val="tx2">
              <a:lumMod val="40000"/>
              <a:lumOff val="60000"/>
            </a:schemeClr>
          </a:solidFill>
        </c:spPr>
        <c:dLbl>
          <c:idx val="0"/>
          <c:layout>
            <c:manualLayout>
              <c:x val="0.2214120734908136"/>
              <c:y val="-7.4263998250218718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0"/>
        <c:spPr>
          <a:solidFill>
            <a:schemeClr val="tx2">
              <a:lumMod val="40000"/>
              <a:lumOff val="60000"/>
            </a:schemeClr>
          </a:solidFill>
        </c:spPr>
      </c:pivotFmt>
      <c:pivotFmt>
        <c:idx val="1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2"/>
        <c:spPr>
          <a:solidFill>
            <a:srgbClr val="E1E149"/>
          </a:solidFill>
        </c:spPr>
        <c:dLbl>
          <c:idx val="0"/>
          <c:layout>
            <c:manualLayout>
              <c:x val="2.2408468396703331E-2"/>
              <c:y val="1.1633070866141732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3"/>
        <c:spPr>
          <a:solidFill>
            <a:schemeClr val="tx2">
              <a:lumMod val="75000"/>
            </a:schemeClr>
          </a:solidFill>
        </c:spPr>
        <c:dLbl>
          <c:idx val="0"/>
          <c:layout>
            <c:manualLayout>
              <c:x val="6.0358262610169834E-3"/>
              <c:y val="2.4876640419947507E-3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4"/>
        <c:spPr>
          <a:solidFill>
            <a:schemeClr val="bg1">
              <a:lumMod val="85000"/>
            </a:schemeClr>
          </a:solidFill>
        </c:spPr>
        <c:dLbl>
          <c:idx val="0"/>
          <c:layout>
            <c:manualLayout>
              <c:x val="3.8030168407937333E-2"/>
              <c:y val="2.5811811023622046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5"/>
        <c:dLbl>
          <c:idx val="0"/>
          <c:layout>
            <c:manualLayout>
              <c:x val="0.22622108520481632"/>
              <c:y val="-0.17500761154855643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6"/>
        <c:spPr>
          <a:solidFill>
            <a:schemeClr val="tx2">
              <a:lumMod val="40000"/>
              <a:lumOff val="60000"/>
            </a:schemeClr>
          </a:solidFill>
        </c:spPr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7"/>
        <c:dLbl>
          <c:idx val="0"/>
          <c:layout>
            <c:manualLayout>
              <c:x val="0.22622108520481632"/>
              <c:y val="-0.17500761154855643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8"/>
        <c:spPr>
          <a:solidFill>
            <a:srgbClr val="E1E149"/>
          </a:solidFill>
        </c:spPr>
        <c:dLbl>
          <c:idx val="0"/>
          <c:layout>
            <c:manualLayout>
              <c:x val="2.2408468396703331E-2"/>
              <c:y val="1.1633070866141732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9"/>
        <c:spPr>
          <a:solidFill>
            <a:schemeClr val="tx2">
              <a:lumMod val="75000"/>
            </a:schemeClr>
          </a:solidFill>
        </c:spPr>
        <c:dLbl>
          <c:idx val="0"/>
          <c:layout>
            <c:manualLayout>
              <c:x val="6.0358262610169834E-3"/>
              <c:y val="2.4876640419947507E-3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0"/>
        <c:spPr>
          <a:solidFill>
            <a:schemeClr val="bg1">
              <a:lumMod val="85000"/>
            </a:schemeClr>
          </a:solidFill>
        </c:spPr>
        <c:dLbl>
          <c:idx val="0"/>
          <c:layout>
            <c:manualLayout>
              <c:x val="3.8030168407937333E-2"/>
              <c:y val="2.5811811023622046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2"/>
        <c:spPr>
          <a:solidFill>
            <a:schemeClr val="tx2">
              <a:lumMod val="40000"/>
              <a:lumOff val="60000"/>
            </a:schemeClr>
          </a:solidFill>
        </c:spPr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3"/>
        <c:dLbl>
          <c:idx val="0"/>
          <c:layout>
            <c:manualLayout>
              <c:x val="0.22622108520481632"/>
              <c:y val="-0.17500761154855643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4"/>
        <c:spPr>
          <a:solidFill>
            <a:srgbClr val="E1E149"/>
          </a:solidFill>
        </c:spPr>
        <c:dLbl>
          <c:idx val="0"/>
          <c:layout>
            <c:manualLayout>
              <c:x val="2.2408468396703331E-2"/>
              <c:y val="1.1633070866141732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5"/>
        <c:spPr>
          <a:solidFill>
            <a:schemeClr val="tx2">
              <a:lumMod val="75000"/>
            </a:schemeClr>
          </a:solidFill>
        </c:spPr>
        <c:dLbl>
          <c:idx val="0"/>
          <c:layout>
            <c:manualLayout>
              <c:x val="6.0358262610169834E-3"/>
              <c:y val="2.4876640419947507E-3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6"/>
        <c:spPr>
          <a:solidFill>
            <a:schemeClr val="bg1">
              <a:lumMod val="85000"/>
            </a:schemeClr>
          </a:solidFill>
        </c:spPr>
        <c:dLbl>
          <c:idx val="0"/>
          <c:layout>
            <c:manualLayout>
              <c:x val="3.8030168407937333E-2"/>
              <c:y val="2.5811811023622046E-2"/>
            </c:manualLayout>
          </c:layout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7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</c:dLbl>
      </c:pivotFmt>
    </c:pivotFmts>
    <c:plotArea>
      <c:layout>
        <c:manualLayout>
          <c:layoutTarget val="inner"/>
          <c:xMode val="edge"/>
          <c:yMode val="edge"/>
          <c:x val="0.13168226613182787"/>
          <c:y val="0.16923867914960861"/>
          <c:w val="0.77122666270489781"/>
          <c:h val="0.68817973103182695"/>
        </c:manualLayout>
      </c:layout>
      <c:pieChart>
        <c:varyColors val="1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rgbClr val="FF7C8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6.0167137126727083E-2"/>
                  <c:y val="1.245966880418608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4331773386817213"/>
                  <c:y val="0.2176376607586054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9.4339622641509441E-2"/>
                  <c:y val="5.759216325895726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'[Graduating Student Survey 2016_Data_Clean_ForPPT2.xlsx]Q2'!$A$20:$A$23</c:f>
              <c:strCache>
                <c:ptCount val="4"/>
                <c:pt idx="0">
                  <c:v>Both degree and certification</c:v>
                </c:pt>
                <c:pt idx="1">
                  <c:v>Associate degree only</c:v>
                </c:pt>
                <c:pt idx="2">
                  <c:v>Certificate only</c:v>
                </c:pt>
                <c:pt idx="3">
                  <c:v>No response</c:v>
                </c:pt>
              </c:strCache>
            </c:strRef>
          </c:cat>
          <c:val>
            <c:numRef>
              <c:f>'[Graduating Student Survey 2016_Data_Clean_ForPPT2.xlsx]Q2'!$B$20:$B$23</c:f>
              <c:numCache>
                <c:formatCode>General</c:formatCode>
                <c:ptCount val="4"/>
                <c:pt idx="0">
                  <c:v>77</c:v>
                </c:pt>
                <c:pt idx="1">
                  <c:v>286</c:v>
                </c:pt>
                <c:pt idx="2">
                  <c:v>27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dLbls>
            <c:txPr>
              <a:bodyPr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'[Graduating Student Survey 2016_Data_Clean_ForPPT2.xlsx]Q2'!$A$20:$A$23</c:f>
              <c:strCache>
                <c:ptCount val="4"/>
                <c:pt idx="0">
                  <c:v>Both degree and certification</c:v>
                </c:pt>
                <c:pt idx="1">
                  <c:v>Associate degree only</c:v>
                </c:pt>
                <c:pt idx="2">
                  <c:v>Certificate only</c:v>
                </c:pt>
                <c:pt idx="3">
                  <c:v>No response</c:v>
                </c:pt>
              </c:strCache>
            </c:strRef>
          </c:cat>
          <c:val>
            <c:numRef>
              <c:f>'[Graduating Student Survey 2016_Data_Clean_ForPPT2.xlsx]Q2'!$C$20:$C$23</c:f>
              <c:numCache>
                <c:formatCode>0%</c:formatCode>
                <c:ptCount val="4"/>
                <c:pt idx="0">
                  <c:v>0.2</c:v>
                </c:pt>
                <c:pt idx="1">
                  <c:v>0.73</c:v>
                </c:pt>
                <c:pt idx="2">
                  <c:v>7.0000000000000007E-2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02"/>
      </c:pie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  <c:extLst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dirty="0" smtClean="0"/>
              <a:t>ILO Skill Improvement Scale Average Ratings</a:t>
            </a:r>
            <a:endParaRPr lang="en-US" sz="20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8689464148839799"/>
          <c:y val="0.13082720909886264"/>
          <c:w val="0.66940780839895009"/>
          <c:h val="0.7139516225244572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 w="63500"/>
            </a:sp3d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'[Graduating Student Survey 2016_Data_Clean.xlsx]Figures'!$F$33:$F$38</c:f>
              <c:strCache>
                <c:ptCount val="6"/>
                <c:pt idx="0">
                  <c:v>Technological Awareness</c:v>
                </c:pt>
                <c:pt idx="1">
                  <c:v>Self-Awareness</c:v>
                </c:pt>
                <c:pt idx="2">
                  <c:v>Communication</c:v>
                </c:pt>
                <c:pt idx="3">
                  <c:v>Global Awareness</c:v>
                </c:pt>
                <c:pt idx="4">
                  <c:v>Personal Awareness</c:v>
                </c:pt>
                <c:pt idx="5">
                  <c:v>Critical Thinking</c:v>
                </c:pt>
              </c:strCache>
            </c:strRef>
          </c:cat>
          <c:val>
            <c:numRef>
              <c:f>'[Graduating Student Survey 2016_Data_Clean.xlsx]Figures'!$G$33:$G$38</c:f>
              <c:numCache>
                <c:formatCode>0.00</c:formatCode>
                <c:ptCount val="6"/>
                <c:pt idx="0">
                  <c:v>3.656383890317052</c:v>
                </c:pt>
                <c:pt idx="1">
                  <c:v>3.6911764705882355</c:v>
                </c:pt>
                <c:pt idx="2">
                  <c:v>3.6941176470588237</c:v>
                </c:pt>
                <c:pt idx="3">
                  <c:v>3.7504262574595058</c:v>
                </c:pt>
                <c:pt idx="4">
                  <c:v>3.8454512239678484</c:v>
                </c:pt>
                <c:pt idx="5">
                  <c:v>3.9351479722323712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axId val="85111168"/>
        <c:axId val="85112704"/>
      </c:barChart>
      <c:catAx>
        <c:axId val="851111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5112704"/>
        <c:crosses val="autoZero"/>
        <c:auto val="1"/>
        <c:lblAlgn val="ctr"/>
        <c:lblOffset val="100"/>
        <c:noMultiLvlLbl val="0"/>
      </c:catAx>
      <c:valAx>
        <c:axId val="85112704"/>
        <c:scaling>
          <c:orientation val="minMax"/>
          <c:max val="5"/>
          <c:min val="1"/>
        </c:scaling>
        <c:delete val="0"/>
        <c:axPos val="b"/>
        <c:numFmt formatCode="0" sourceLinked="0"/>
        <c:majorTickMark val="out"/>
        <c:minorTickMark val="none"/>
        <c:tickLblPos val="nextTo"/>
        <c:crossAx val="85111168"/>
        <c:crosses val="autoZero"/>
        <c:crossBetween val="between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b="1" i="0" u="none" strike="noStrike" baseline="0" dirty="0" smtClean="0">
                <a:effectLst/>
              </a:rPr>
              <a:t>Communication A</a:t>
            </a:r>
            <a:r>
              <a:rPr lang="en-US" sz="2000" dirty="0" smtClean="0"/>
              <a:t>verage </a:t>
            </a:r>
            <a:r>
              <a:rPr lang="en-US" sz="2000" dirty="0"/>
              <a:t>Skill Improvement </a:t>
            </a:r>
            <a:r>
              <a:rPr lang="en-US" sz="2000" dirty="0" smtClean="0"/>
              <a:t>Ratings</a:t>
            </a:r>
            <a:endParaRPr lang="en-US" sz="20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2714077406990794"/>
          <c:y val="9.5050975770885782E-2"/>
          <c:w val="0.61359271267562143"/>
          <c:h val="0.734026980251922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#,##0.00" sourceLinked="0"/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'[Graduating Student Survey 2016_Data_Clean.xlsx]Figures'!$J$102:$J$106</c:f>
              <c:strCache>
                <c:ptCount val="5"/>
                <c:pt idx="0">
                  <c:v>Analyze visual information such as art forms</c:v>
                </c:pt>
                <c:pt idx="1">
                  <c:v>Analyze visual information such as charts and graphics</c:v>
                </c:pt>
                <c:pt idx="2">
                  <c:v>Effectively convey thoughts when speaking to others</c:v>
                </c:pt>
                <c:pt idx="3">
                  <c:v>Express my thoughts in writing</c:v>
                </c:pt>
                <c:pt idx="4">
                  <c:v>Analyze written information </c:v>
                </c:pt>
              </c:strCache>
            </c:strRef>
          </c:cat>
          <c:val>
            <c:numRef>
              <c:f>'[Graduating Student Survey 2016_Data_Clean.xlsx]Figures'!$K$102:$K$106</c:f>
              <c:numCache>
                <c:formatCode>0.00</c:formatCode>
                <c:ptCount val="5"/>
                <c:pt idx="0">
                  <c:v>3.4680306905370846</c:v>
                </c:pt>
                <c:pt idx="1">
                  <c:v>3.6358974358974359</c:v>
                </c:pt>
                <c:pt idx="2">
                  <c:v>3.7442455242966752</c:v>
                </c:pt>
                <c:pt idx="3">
                  <c:v>3.7979539641943734</c:v>
                </c:pt>
                <c:pt idx="4">
                  <c:v>3.8235294117647061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86182144"/>
        <c:axId val="86209664"/>
      </c:barChart>
      <c:catAx>
        <c:axId val="861821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0"/>
            </a:pPr>
            <a:endParaRPr lang="en-US"/>
          </a:p>
        </c:txPr>
        <c:crossAx val="86209664"/>
        <c:crosses val="autoZero"/>
        <c:auto val="1"/>
        <c:lblAlgn val="ctr"/>
        <c:lblOffset val="100"/>
        <c:noMultiLvlLbl val="0"/>
      </c:catAx>
      <c:valAx>
        <c:axId val="86209664"/>
        <c:scaling>
          <c:orientation val="minMax"/>
          <c:max val="5"/>
          <c:min val="1"/>
        </c:scaling>
        <c:delete val="0"/>
        <c:axPos val="b"/>
        <c:numFmt formatCode="0" sourceLinked="0"/>
        <c:majorTickMark val="out"/>
        <c:minorTickMark val="none"/>
        <c:tickLblPos val="nextTo"/>
        <c:crossAx val="86182144"/>
        <c:crosses val="autoZero"/>
        <c:crossBetween val="between"/>
        <c:majorUnit val="1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j-lt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21472492992203"/>
          <c:y val="5.0925925925925923E-2"/>
          <c:w val="0.4826366427992535"/>
          <c:h val="0.8330941965587634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Com!$K$2:$O$2</c:f>
              <c:strCache>
                <c:ptCount val="5"/>
                <c:pt idx="0">
                  <c:v>Analyze written information</c:v>
                </c:pt>
                <c:pt idx="1">
                  <c:v>Analyze visual information such as charts and graphics</c:v>
                </c:pt>
                <c:pt idx="2">
                  <c:v>Effectively convey thoughts when speaking to others</c:v>
                </c:pt>
                <c:pt idx="3">
                  <c:v>Express my thoughts in writing</c:v>
                </c:pt>
                <c:pt idx="4">
                  <c:v>Analyze visual information such as art forms</c:v>
                </c:pt>
              </c:strCache>
            </c:strRef>
          </c:cat>
          <c:val>
            <c:numRef>
              <c:f>Com!$K$3:$O$3</c:f>
              <c:numCache>
                <c:formatCode>0.0</c:formatCode>
                <c:ptCount val="5"/>
                <c:pt idx="0">
                  <c:v>3.9220103986135184</c:v>
                </c:pt>
                <c:pt idx="1">
                  <c:v>3.7758620689655173</c:v>
                </c:pt>
                <c:pt idx="2">
                  <c:v>3.9051724137931036</c:v>
                </c:pt>
                <c:pt idx="3">
                  <c:v>3.9034482758620688</c:v>
                </c:pt>
                <c:pt idx="4">
                  <c:v>3.6534482758620688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212544"/>
        <c:axId val="81233024"/>
      </c:barChart>
      <c:catAx>
        <c:axId val="812125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1233024"/>
        <c:crossesAt val="0"/>
        <c:auto val="1"/>
        <c:lblAlgn val="ctr"/>
        <c:lblOffset val="100"/>
        <c:noMultiLvlLbl val="0"/>
      </c:catAx>
      <c:valAx>
        <c:axId val="81233024"/>
        <c:scaling>
          <c:orientation val="minMax"/>
          <c:max val="5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1212544"/>
        <c:crosses val="autoZero"/>
        <c:crossBetween val="between"/>
        <c:majorUnit val="1"/>
        <c:minorUnit val="0.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kern="1200" baseline="0">
                <a:solidFill>
                  <a:prstClr val="white"/>
                </a:solidFill>
                <a:latin typeface="+mj-lt"/>
                <a:ea typeface="+mn-ea"/>
                <a:cs typeface="Arial" panose="020B0604020202020204" pitchFamily="34" charset="0"/>
              </a:defRPr>
            </a:pPr>
            <a:r>
              <a:rPr lang="en-US" sz="2000" b="1" i="0" baseline="0" dirty="0" smtClean="0">
                <a:effectLst/>
              </a:rPr>
              <a:t>Critical Thinking </a:t>
            </a:r>
            <a:r>
              <a:rPr lang="en-US" sz="2000" dirty="0" smtClean="0"/>
              <a:t>Average </a:t>
            </a:r>
            <a:r>
              <a:rPr lang="en-US" sz="2000" dirty="0"/>
              <a:t>Skill Improvement </a:t>
            </a:r>
            <a:r>
              <a:rPr lang="en-US" sz="2000" dirty="0" smtClean="0"/>
              <a:t>Ratings</a:t>
            </a:r>
            <a:endParaRPr lang="en-US" sz="20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2744966718377897"/>
          <c:y val="0.14648504248541636"/>
          <c:w val="0.55834840944308128"/>
          <c:h val="0.6825928954726356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#,##0.00" sourceLinked="0"/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'[Graduating Student Survey 2016_Data_Clean.xlsx]Figures'!$O$15:$O$21</c:f>
              <c:strCache>
                <c:ptCount val="7"/>
                <c:pt idx="0">
                  <c:v>Apply the principles I learned to solve real-world problems</c:v>
                </c:pt>
                <c:pt idx="1">
                  <c:v>Explain my position on a topic to others</c:v>
                </c:pt>
                <c:pt idx="2">
                  <c:v>Evaluate information for bias</c:v>
                </c:pt>
                <c:pt idx="3">
                  <c:v>Construct arguments based on a variety of information sources</c:v>
                </c:pt>
                <c:pt idx="4">
                  <c:v>Evaluate information for validity</c:v>
                </c:pt>
                <c:pt idx="5">
                  <c:v>Draw my own conclusions based on the available evidence</c:v>
                </c:pt>
                <c:pt idx="6">
                  <c:v>Effectively interpret information presented to me</c:v>
                </c:pt>
              </c:strCache>
            </c:strRef>
          </c:cat>
          <c:val>
            <c:numRef>
              <c:f>'[Graduating Student Survey 2016_Data_Clean.xlsx]Figures'!$P$15:$P$21</c:f>
              <c:numCache>
                <c:formatCode>0.00</c:formatCode>
                <c:ptCount val="7"/>
                <c:pt idx="0">
                  <c:v>3.8692307692307693</c:v>
                </c:pt>
                <c:pt idx="1">
                  <c:v>3.9028132992327365</c:v>
                </c:pt>
                <c:pt idx="2">
                  <c:v>3.8969072164948453</c:v>
                </c:pt>
                <c:pt idx="3">
                  <c:v>3.9102564102564101</c:v>
                </c:pt>
                <c:pt idx="4">
                  <c:v>3.9539641943734014</c:v>
                </c:pt>
                <c:pt idx="5">
                  <c:v>3.9846153846153847</c:v>
                </c:pt>
                <c:pt idx="6">
                  <c:v>4.023076923076923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86223488"/>
        <c:axId val="86241664"/>
      </c:barChart>
      <c:catAx>
        <c:axId val="862234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86241664"/>
        <c:crosses val="autoZero"/>
        <c:auto val="1"/>
        <c:lblAlgn val="ctr"/>
        <c:lblOffset val="100"/>
        <c:noMultiLvlLbl val="0"/>
      </c:catAx>
      <c:valAx>
        <c:axId val="86241664"/>
        <c:scaling>
          <c:orientation val="minMax"/>
          <c:max val="5"/>
          <c:min val="1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6223488"/>
        <c:crosses val="autoZero"/>
        <c:crossBetween val="between"/>
        <c:majorUnit val="1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+mj-lt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21472492992203"/>
          <c:y val="5.0925925925925923E-2"/>
          <c:w val="0.4826366427992535"/>
          <c:h val="0.8330941965587634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Crit!$K$2:$Q$2</c:f>
              <c:strCache>
                <c:ptCount val="7"/>
                <c:pt idx="0">
                  <c:v>Evaluate information for validity</c:v>
                </c:pt>
                <c:pt idx="1">
                  <c:v>Evaluate information for bias</c:v>
                </c:pt>
                <c:pt idx="2">
                  <c:v>Effectively interpret information presented to me</c:v>
                </c:pt>
                <c:pt idx="3">
                  <c:v>Apply the principles I learned to solve real-world problems</c:v>
                </c:pt>
                <c:pt idx="4">
                  <c:v>Draw my own conclusions based on the available evidence</c:v>
                </c:pt>
                <c:pt idx="5">
                  <c:v>Construct arguments based on a variety of information sources</c:v>
                </c:pt>
                <c:pt idx="6">
                  <c:v>Explain my position on a topic to others</c:v>
                </c:pt>
              </c:strCache>
            </c:strRef>
          </c:cat>
          <c:val>
            <c:numRef>
              <c:f>Crit!$K$3:$Q$3</c:f>
              <c:numCache>
                <c:formatCode>0.0</c:formatCode>
                <c:ptCount val="7"/>
                <c:pt idx="0">
                  <c:v>3.9948542024013722</c:v>
                </c:pt>
                <c:pt idx="1">
                  <c:v>3.9468267581475129</c:v>
                </c:pt>
                <c:pt idx="2">
                  <c:v>4.0325342465753424</c:v>
                </c:pt>
                <c:pt idx="3">
                  <c:v>3.9726027397260273</c:v>
                </c:pt>
                <c:pt idx="4">
                  <c:v>4.0445205479452051</c:v>
                </c:pt>
                <c:pt idx="5">
                  <c:v>4.0615384615384613</c:v>
                </c:pt>
                <c:pt idx="6">
                  <c:v>4.0136752136752136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509248"/>
        <c:axId val="83511936"/>
      </c:barChart>
      <c:catAx>
        <c:axId val="835092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3511936"/>
        <c:crossesAt val="0"/>
        <c:auto val="1"/>
        <c:lblAlgn val="ctr"/>
        <c:lblOffset val="100"/>
        <c:noMultiLvlLbl val="0"/>
      </c:catAx>
      <c:valAx>
        <c:axId val="83511936"/>
        <c:scaling>
          <c:orientation val="minMax"/>
          <c:max val="5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3509248"/>
        <c:crosses val="autoZero"/>
        <c:crossBetween val="between"/>
        <c:majorUnit val="1"/>
        <c:minorUnit val="0.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0.81132</cdr:x>
      <cdr:y>0.60345</cdr:y>
    </cdr:from>
    <cdr:to>
      <cdr:x>1</cdr:x>
      <cdr:y>0.75862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76600" y="2667000"/>
          <a:ext cx="7620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No response &lt;1%</a:t>
          </a:r>
          <a:endParaRPr lang="en-US" sz="1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0.87764</cdr:x>
      <cdr:y>0.89855</cdr:y>
    </cdr:from>
    <cdr:to>
      <cdr:x>1</cdr:x>
      <cdr:y>0.99389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958264" y="4724400"/>
          <a:ext cx="1109536" cy="5012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To</a:t>
          </a:r>
          <a:r>
            <a:rPr lang="en-US" sz="1400" b="1" baseline="0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 a great degree</a:t>
          </a:r>
          <a:endParaRPr lang="en-US" sz="1400" b="1" dirty="0">
            <a:solidFill>
              <a:schemeClr val="tx1"/>
            </a:solidFill>
            <a:latin typeface="+mj-lt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0.27778</cdr:x>
      <cdr:y>0.90915</cdr:y>
    </cdr:from>
    <cdr:to>
      <cdr:x>0.40013</cdr:x>
      <cdr:y>0.97246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286000" y="4114800"/>
          <a:ext cx="1006891" cy="2865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Not at</a:t>
          </a:r>
          <a:r>
            <a:rPr lang="en-US" sz="1400" b="1" baseline="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 all</a:t>
          </a:r>
          <a:endParaRPr lang="en-US" sz="1400" b="1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0.28814</cdr:x>
      <cdr:y>0.9218</cdr:y>
    </cdr:from>
    <cdr:to>
      <cdr:x>0.41049</cdr:x>
      <cdr:y>0.98511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90800" y="4491038"/>
          <a:ext cx="1100122" cy="3084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Not at</a:t>
          </a:r>
          <a:r>
            <a:rPr lang="en-US" sz="1400" b="1" baseline="0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 all</a:t>
          </a:r>
          <a:endParaRPr lang="en-US" sz="1400" b="1" dirty="0">
            <a:solidFill>
              <a:schemeClr val="tx1"/>
            </a:solidFill>
            <a:latin typeface="+mj-lt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0.87288</cdr:x>
      <cdr:y>0.90466</cdr:y>
    </cdr:from>
    <cdr:to>
      <cdr:x>0.99524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848600" y="4407538"/>
          <a:ext cx="1100212" cy="464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To</a:t>
          </a:r>
          <a:r>
            <a:rPr lang="en-US" sz="1400" b="1" baseline="0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 a great degree</a:t>
          </a:r>
          <a:endParaRPr lang="en-US" sz="1400" b="1" dirty="0">
            <a:solidFill>
              <a:schemeClr val="tx1"/>
            </a:solidFill>
            <a:latin typeface="+mj-lt"/>
            <a:cs typeface="Arial" panose="020B0604020202020204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0.27037</cdr:x>
      <cdr:y>0.90625</cdr:y>
    </cdr:from>
    <cdr:to>
      <cdr:x>0.39272</cdr:x>
      <cdr:y>0.96956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72267" y="4419600"/>
          <a:ext cx="1118769" cy="30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Not at</a:t>
          </a:r>
          <a:r>
            <a:rPr lang="en-US" sz="1400" b="1" baseline="0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 all</a:t>
          </a:r>
          <a:endParaRPr lang="en-US" sz="1400" b="1" dirty="0">
            <a:solidFill>
              <a:schemeClr val="tx1"/>
            </a:solidFill>
            <a:latin typeface="+mj-lt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0.8941</cdr:x>
      <cdr:y>0.90466</cdr:y>
    </cdr:from>
    <cdr:to>
      <cdr:x>1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077201" y="4411846"/>
          <a:ext cx="956732" cy="4649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920" b="1" i="0" u="none" strike="noStrike" kern="1200" baseline="0">
              <a:solidFill>
                <a:prstClr val="white"/>
              </a:solidFill>
              <a:latin typeface="+mj-lt"/>
              <a:ea typeface="+mn-ea"/>
              <a:cs typeface="Arial" panose="020B0604020202020204" pitchFamily="34" charset="0"/>
            </a:defRPr>
          </a:pPr>
          <a:r>
            <a:rPr lang="en-US" sz="1400" b="1" i="0" u="none" strike="noStrike" kern="1200" baseline="0" dirty="0" smtClean="0">
              <a:solidFill>
                <a:prstClr val="white"/>
              </a:solidFill>
              <a:latin typeface="+mj-lt"/>
              <a:ea typeface="+mn-ea"/>
              <a:cs typeface="Arial" panose="020B0604020202020204" pitchFamily="34" charset="0"/>
            </a:rPr>
            <a:t>To a great degree</a:t>
          </a:r>
          <a:endParaRPr lang="en-US" sz="1400" b="1" i="0" u="none" strike="noStrike" kern="1200" baseline="0" dirty="0">
            <a:solidFill>
              <a:prstClr val="white"/>
            </a:solidFill>
            <a:latin typeface="+mj-lt"/>
            <a:ea typeface="+mn-ea"/>
            <a:cs typeface="Arial" panose="020B0604020202020204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0.29565</cdr:x>
      <cdr:y>0.89706</cdr:y>
    </cdr:from>
    <cdr:to>
      <cdr:x>0.418</cdr:x>
      <cdr:y>0.96037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90800" y="4648200"/>
          <a:ext cx="1072153" cy="328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Not at</a:t>
          </a:r>
          <a:r>
            <a:rPr lang="en-US" sz="1400" b="1" baseline="0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 all</a:t>
          </a:r>
          <a:endParaRPr lang="en-US" sz="1400" b="1" dirty="0">
            <a:solidFill>
              <a:schemeClr val="tx1"/>
            </a:solidFill>
            <a:latin typeface="+mj-lt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0.89269</cdr:x>
      <cdr:y>0.89649</cdr:y>
    </cdr:from>
    <cdr:to>
      <cdr:x>1</cdr:x>
      <cdr:y>0.99183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958667" y="4645253"/>
          <a:ext cx="956733" cy="4940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To</a:t>
          </a:r>
          <a:r>
            <a:rPr lang="en-US" sz="1400" b="1" baseline="0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 a great </a:t>
          </a:r>
          <a:r>
            <a:rPr lang="en-US" sz="1400" b="1" baseline="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degree</a:t>
          </a:r>
          <a:endParaRPr lang="en-US" sz="1400" b="1" dirty="0">
            <a:solidFill>
              <a:schemeClr val="tx1"/>
            </a:solidFill>
            <a:latin typeface="+mj-lt"/>
            <a:cs typeface="Arial" panose="020B0604020202020204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0.29167</cdr:x>
      <cdr:y>0.90625</cdr:y>
    </cdr:from>
    <cdr:to>
      <cdr:x>0.41402</cdr:x>
      <cdr:y>0.96956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7000" y="4419600"/>
          <a:ext cx="1118769" cy="30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Not at</a:t>
          </a:r>
          <a:r>
            <a:rPr lang="en-US" sz="1400" b="1" baseline="0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 all</a:t>
          </a:r>
          <a:endParaRPr lang="en-US" sz="1400" b="1" dirty="0">
            <a:solidFill>
              <a:schemeClr val="tx1"/>
            </a:solidFill>
            <a:latin typeface="+mj-lt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0.88227</cdr:x>
      <cdr:y>0.90466</cdr:y>
    </cdr:from>
    <cdr:to>
      <cdr:x>1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067473" y="4411846"/>
          <a:ext cx="1076527" cy="4649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To</a:t>
          </a:r>
          <a:r>
            <a:rPr lang="en-US" sz="1400" b="1" baseline="0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 a great degree</a:t>
          </a:r>
          <a:endParaRPr lang="en-US" sz="1400" b="1" dirty="0">
            <a:solidFill>
              <a:schemeClr val="tx1"/>
            </a:solidFill>
            <a:latin typeface="+mj-lt"/>
            <a:cs typeface="Arial" panose="020B0604020202020204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0.26891</cdr:x>
      <cdr:y>0.91319</cdr:y>
    </cdr:from>
    <cdr:to>
      <cdr:x>0.39126</cdr:x>
      <cdr:y>0.9765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38400" y="4453467"/>
          <a:ext cx="1109445" cy="30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Not at</a:t>
          </a:r>
          <a:r>
            <a:rPr lang="en-US" sz="1400" b="1" baseline="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 all</a:t>
          </a:r>
          <a:endParaRPr lang="en-US" sz="1400" b="1" dirty="0">
            <a:solidFill>
              <a:schemeClr val="tx1"/>
            </a:solidFill>
            <a:latin typeface="+mj-lt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0.90466</cdr:y>
    </cdr:from>
    <cdr:to>
      <cdr:x>1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077200" y="4411846"/>
          <a:ext cx="990600" cy="4649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To</a:t>
          </a:r>
          <a:r>
            <a:rPr lang="en-US" sz="1400" b="1" baseline="0" dirty="0">
              <a:solidFill>
                <a:schemeClr val="tx1"/>
              </a:solidFill>
              <a:latin typeface="+mj-lt"/>
              <a:cs typeface="Arial" panose="020B0604020202020204" pitchFamily="34" charset="0"/>
            </a:rPr>
            <a:t> a great degree</a:t>
          </a:r>
          <a:endParaRPr lang="en-US" sz="1400" b="1" dirty="0">
            <a:solidFill>
              <a:schemeClr val="tx1"/>
            </a:solidFill>
            <a:latin typeface="+mj-lt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CFDA0-2F80-4EE9-AA55-F27216DB17D8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6CDF6A-A885-4E20-89CA-1F40895AC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00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B324-289B-4E7B-8ADE-6A8920C5FEFB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2C34-2DD2-49AB-B161-E90AEA008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4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B324-289B-4E7B-8ADE-6A8920C5FEFB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2C34-2DD2-49AB-B161-E90AEA008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3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B324-289B-4E7B-8ADE-6A8920C5FEFB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2C34-2DD2-49AB-B161-E90AEA008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74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B324-289B-4E7B-8ADE-6A8920C5FEFB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2C34-2DD2-49AB-B161-E90AEA008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78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B324-289B-4E7B-8ADE-6A8920C5FEFB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2C34-2DD2-49AB-B161-E90AEA008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9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B324-289B-4E7B-8ADE-6A8920C5FEFB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2C34-2DD2-49AB-B161-E90AEA008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38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B324-289B-4E7B-8ADE-6A8920C5FEFB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2C34-2DD2-49AB-B161-E90AEA008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37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B324-289B-4E7B-8ADE-6A8920C5FEFB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2C34-2DD2-49AB-B161-E90AEA008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8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B324-289B-4E7B-8ADE-6A8920C5FEFB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2C34-2DD2-49AB-B161-E90AEA008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3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B324-289B-4E7B-8ADE-6A8920C5FEFB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2C34-2DD2-49AB-B161-E90AEA008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3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B324-289B-4E7B-8ADE-6A8920C5FEFB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2C34-2DD2-49AB-B161-E90AEA008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7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chemeClr val="bg2">
                <a:tint val="80000"/>
                <a:satMod val="300000"/>
                <a:alpha val="73000"/>
                <a:lumMod val="72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1B324-289B-4E7B-8ADE-6A8920C5FEFB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D2C34-2DD2-49AB-B161-E90AEA008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7213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5000" b="1" kern="1200">
          <a:solidFill>
            <a:schemeClr val="tx1"/>
          </a:solidFill>
          <a:latin typeface="Ligurino" pitchFamily="2" charset="0"/>
          <a:ea typeface="+mj-ea"/>
          <a:cs typeface="Aharoni" pitchFamily="2" charset="-79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16355"/>
            <a:ext cx="7772400" cy="1470025"/>
          </a:xfrm>
        </p:spPr>
        <p:txBody>
          <a:bodyPr/>
          <a:lstStyle/>
          <a:p>
            <a:r>
              <a:rPr lang="en-US" dirty="0" smtClean="0"/>
              <a:t>2017 </a:t>
            </a:r>
            <a:r>
              <a:rPr lang="en-US" dirty="0" smtClean="0"/>
              <a:t>ILO Survey Results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67" y="2533730"/>
            <a:ext cx="5257800" cy="6762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9906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263293"/>
              </p:ext>
            </p:extLst>
          </p:nvPr>
        </p:nvGraphicFramePr>
        <p:xfrm>
          <a:off x="0" y="1447800"/>
          <a:ext cx="9067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576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972364" y="1074420"/>
          <a:ext cx="7199271" cy="470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801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Thinking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8320410"/>
              </p:ext>
            </p:extLst>
          </p:nvPr>
        </p:nvGraphicFramePr>
        <p:xfrm>
          <a:off x="0" y="1447800"/>
          <a:ext cx="8991599" cy="5176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235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Thinking</a:t>
            </a:r>
            <a:endParaRPr lang="en-US" dirty="0"/>
          </a:p>
        </p:txBody>
      </p:sp>
      <p:graphicFrame>
        <p:nvGraphicFramePr>
          <p:cNvPr id="13" name="Chart 12"/>
          <p:cNvGraphicFramePr>
            <a:graphicFrameLocks/>
          </p:cNvGraphicFramePr>
          <p:nvPr/>
        </p:nvGraphicFramePr>
        <p:xfrm>
          <a:off x="317044" y="1074420"/>
          <a:ext cx="8509911" cy="470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550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Awareness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329109"/>
              </p:ext>
            </p:extLst>
          </p:nvPr>
        </p:nvGraphicFramePr>
        <p:xfrm>
          <a:off x="0" y="1676400"/>
          <a:ext cx="9033933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849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Awareness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300024" y="1074420"/>
          <a:ext cx="6543951" cy="470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818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Personal Awareness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212576"/>
              </p:ext>
            </p:extLst>
          </p:nvPr>
        </p:nvGraphicFramePr>
        <p:xfrm>
          <a:off x="76200" y="1295400"/>
          <a:ext cx="8915400" cy="5300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494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Personal Awareness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-10615" y="1074420"/>
          <a:ext cx="9165231" cy="470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954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Self-Awareness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933150"/>
              </p:ext>
            </p:extLst>
          </p:nvPr>
        </p:nvGraphicFramePr>
        <p:xfrm>
          <a:off x="0" y="1600200"/>
          <a:ext cx="9067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70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Self-Awareness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300024" y="1074420"/>
          <a:ext cx="6543951" cy="470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06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Survey items derived from Mesa ILOs and operational definitions</a:t>
            </a:r>
          </a:p>
          <a:p>
            <a:endParaRPr lang="en-US" dirty="0" smtClean="0"/>
          </a:p>
          <a:p>
            <a:r>
              <a:rPr lang="en-US" dirty="0" smtClean="0"/>
              <a:t>Indirect assessment of student learning upon completion of a degree or certificate program</a:t>
            </a:r>
          </a:p>
          <a:p>
            <a:endParaRPr lang="en-US" dirty="0" smtClean="0"/>
          </a:p>
          <a:p>
            <a:r>
              <a:rPr lang="en-US" dirty="0" smtClean="0"/>
              <a:t>Student reflections on development in ILO areas</a:t>
            </a:r>
          </a:p>
        </p:txBody>
      </p:sp>
    </p:spTree>
    <p:extLst>
      <p:ext uri="{BB962C8B-B14F-4D97-AF65-F5344CB8AC3E}">
        <p14:creationId xmlns:p14="http://schemas.microsoft.com/office/powerpoint/2010/main" val="363371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Technological Awareness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312139"/>
              </p:ext>
            </p:extLst>
          </p:nvPr>
        </p:nvGraphicFramePr>
        <p:xfrm>
          <a:off x="0" y="1524000"/>
          <a:ext cx="9067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368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Technological Awareness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627684" y="1074420"/>
          <a:ext cx="5888631" cy="470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209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Programs of Study</a:t>
            </a:r>
            <a:br>
              <a:rPr lang="en-US" dirty="0" smtClean="0"/>
            </a:br>
            <a:r>
              <a:rPr lang="en-US" sz="2400" dirty="0" smtClean="0"/>
              <a:t>(Among Respondents)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Psychology (35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Business Administration (23)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Other Business (16)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Sociology (11)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Interior Design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10)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43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Did Students Say Most Influenced Their Success @ Mesa?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Instructional faculty (132)</a:t>
            </a:r>
          </a:p>
          <a:p>
            <a:r>
              <a:rPr lang="en-US" dirty="0">
                <a:solidFill>
                  <a:srgbClr val="FF0000"/>
                </a:solidFill>
              </a:rPr>
              <a:t>Students’ own motivation </a:t>
            </a:r>
            <a:r>
              <a:rPr lang="en-US" dirty="0" smtClean="0">
                <a:solidFill>
                  <a:srgbClr val="FF0000"/>
                </a:solidFill>
              </a:rPr>
              <a:t>(80)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Support of family, and friends </a:t>
            </a:r>
            <a:r>
              <a:rPr lang="en-US" dirty="0" smtClean="0">
                <a:solidFill>
                  <a:srgbClr val="FF0000"/>
                </a:solidFill>
              </a:rPr>
              <a:t>(48)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School services, programs, and resources (27)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Counselors (24)</a:t>
            </a:r>
          </a:p>
        </p:txBody>
      </p:sp>
    </p:spTree>
    <p:extLst>
      <p:ext uri="{BB962C8B-B14F-4D97-AF65-F5344CB8AC3E}">
        <p14:creationId xmlns:p14="http://schemas.microsoft.com/office/powerpoint/2010/main" val="26016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Top Challenges While at Mesa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2973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Time </a:t>
            </a:r>
            <a:r>
              <a:rPr lang="en-US" dirty="0" smtClean="0">
                <a:solidFill>
                  <a:srgbClr val="FF0000"/>
                </a:solidFill>
              </a:rPr>
              <a:t>management (78)</a:t>
            </a:r>
          </a:p>
          <a:p>
            <a:r>
              <a:rPr lang="en-US" dirty="0">
                <a:solidFill>
                  <a:srgbClr val="FF0000"/>
                </a:solidFill>
              </a:rPr>
              <a:t>Personal </a:t>
            </a:r>
            <a:r>
              <a:rPr lang="en-US" dirty="0" smtClean="0">
                <a:solidFill>
                  <a:srgbClr val="FF0000"/>
                </a:solidFill>
              </a:rPr>
              <a:t>challenges (66)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Academics (64)</a:t>
            </a:r>
          </a:p>
          <a:p>
            <a:r>
              <a:rPr lang="en-US" dirty="0">
                <a:solidFill>
                  <a:srgbClr val="FF0000"/>
                </a:solidFill>
              </a:rPr>
              <a:t>Parking and transportation </a:t>
            </a:r>
            <a:r>
              <a:rPr lang="en-US" dirty="0" smtClean="0">
                <a:solidFill>
                  <a:srgbClr val="FF0000"/>
                </a:solidFill>
              </a:rPr>
              <a:t>(30)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Course availability (24)</a:t>
            </a:r>
          </a:p>
          <a:p>
            <a:r>
              <a:rPr lang="en-US" dirty="0">
                <a:solidFill>
                  <a:srgbClr val="FF0000"/>
                </a:solidFill>
              </a:rPr>
              <a:t>Instructional styles and approaches (24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87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ILOs (</a:t>
            </a:r>
            <a:r>
              <a:rPr lang="en-US" dirty="0" smtClean="0"/>
              <a:t>2017)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Critical </a:t>
            </a:r>
            <a:r>
              <a:rPr lang="en-US" sz="3000" dirty="0" smtClean="0"/>
              <a:t>Thinking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Global Awareness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Personal Awareness </a:t>
            </a:r>
            <a:r>
              <a:rPr lang="en-US" sz="3000" dirty="0" smtClean="0"/>
              <a:t>and Civic Responsibility</a:t>
            </a: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Self-Awareness and Interpersonal Skills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Communication</a:t>
            </a: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Technological Awareness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6004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Instrument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r>
              <a:rPr lang="en-US" sz="2800" dirty="0" smtClean="0"/>
              <a:t>6 </a:t>
            </a:r>
            <a:r>
              <a:rPr lang="en-US" sz="2800" dirty="0" err="1" smtClean="0"/>
              <a:t>Likert</a:t>
            </a:r>
            <a:r>
              <a:rPr lang="en-US" sz="2800" dirty="0" smtClean="0"/>
              <a:t> scale matrix questions (1 per ILO)</a:t>
            </a:r>
          </a:p>
          <a:p>
            <a:pPr marL="742950" lvl="2" indent="-342900"/>
            <a:r>
              <a:rPr lang="en-US" sz="2000" dirty="0" smtClean="0"/>
              <a:t>Ratings on a 5-point scale</a:t>
            </a:r>
          </a:p>
          <a:p>
            <a:pPr lvl="1"/>
            <a:r>
              <a:rPr lang="en-US" sz="2400" dirty="0" smtClean="0"/>
              <a:t>Open-ended comment boxes for each ILO</a:t>
            </a:r>
          </a:p>
          <a:p>
            <a:r>
              <a:rPr lang="en-US" sz="2800" dirty="0" smtClean="0"/>
              <a:t>6 additional open-ended items</a:t>
            </a:r>
          </a:p>
          <a:p>
            <a:pPr lvl="1"/>
            <a:r>
              <a:rPr lang="en-US" sz="2400" dirty="0" smtClean="0"/>
              <a:t>Success factors, challenges, recommendations</a:t>
            </a:r>
          </a:p>
          <a:p>
            <a:r>
              <a:rPr lang="en-US" sz="2800" dirty="0" smtClean="0"/>
              <a:t>Students asked to rate the degree to which their experiences at Mesa improved their skills/abilities in each area</a:t>
            </a: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31333" y="5711672"/>
            <a:ext cx="7162800" cy="0"/>
          </a:xfrm>
          <a:prstGeom prst="line">
            <a:avLst/>
          </a:prstGeom>
          <a:ln w="444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55133" y="56388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001000" y="56388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19600" y="56388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67000" y="56388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172200" y="56388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45532" y="5875867"/>
            <a:ext cx="1583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1</a:t>
            </a:r>
          </a:p>
          <a:p>
            <a:pPr algn="ctr"/>
            <a:r>
              <a:rPr lang="en-US" b="1" dirty="0" smtClean="0">
                <a:solidFill>
                  <a:srgbClr val="FFC000"/>
                </a:solidFill>
              </a:rPr>
              <a:t>No improvement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57400" y="58674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2</a:t>
            </a:r>
            <a:endParaRPr lang="en-US" b="1" dirty="0" smtClean="0">
              <a:solidFill>
                <a:srgbClr val="FFC000"/>
              </a:solidFill>
            </a:endParaRPr>
          </a:p>
          <a:p>
            <a:pPr algn="ctr"/>
            <a:r>
              <a:rPr lang="en-US" b="1" dirty="0" smtClean="0">
                <a:solidFill>
                  <a:srgbClr val="FFC000"/>
                </a:solidFill>
              </a:rPr>
              <a:t>Improved slightly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0" y="5875867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3</a:t>
            </a:r>
          </a:p>
          <a:p>
            <a:pPr algn="ctr"/>
            <a:r>
              <a:rPr lang="en-US" b="1" dirty="0" smtClean="0">
                <a:solidFill>
                  <a:srgbClr val="FFC000"/>
                </a:solidFill>
              </a:rPr>
              <a:t>Improved moderately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62600" y="5875867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4</a:t>
            </a:r>
          </a:p>
          <a:p>
            <a:pPr algn="ctr"/>
            <a:r>
              <a:rPr lang="en-US" b="1" dirty="0" smtClean="0">
                <a:solidFill>
                  <a:srgbClr val="FFC000"/>
                </a:solidFill>
              </a:rPr>
              <a:t>Improved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34200" y="5887198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5</a:t>
            </a:r>
          </a:p>
          <a:p>
            <a:pPr algn="ctr"/>
            <a:r>
              <a:rPr lang="en-US" b="1" dirty="0" smtClean="0">
                <a:solidFill>
                  <a:srgbClr val="FFC000"/>
                </a:solidFill>
              </a:rPr>
              <a:t>Improved to a great degree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3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Screenshot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457" y="1371600"/>
            <a:ext cx="8229600" cy="685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Example: Global Awareness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4" y="2171700"/>
            <a:ext cx="8162286" cy="4215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790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Survey sent to students in May 2016</a:t>
            </a:r>
          </a:p>
          <a:p>
            <a:r>
              <a:rPr lang="en-US" dirty="0" smtClean="0"/>
              <a:t>Data collection: May 2016</a:t>
            </a:r>
          </a:p>
          <a:p>
            <a:r>
              <a:rPr lang="en-US" dirty="0" smtClean="0"/>
              <a:t>One invitation, two reminders</a:t>
            </a:r>
          </a:p>
          <a:p>
            <a:r>
              <a:rPr lang="en-US" dirty="0" smtClean="0"/>
              <a:t>Target population: students applying for graduation during spring semester</a:t>
            </a:r>
          </a:p>
          <a:p>
            <a:pPr lvl="1"/>
            <a:r>
              <a:rPr lang="en-US" dirty="0" smtClean="0"/>
              <a:t>N=1,567 students</a:t>
            </a:r>
          </a:p>
          <a:p>
            <a:pPr lvl="1"/>
            <a:r>
              <a:rPr lang="en-US" dirty="0" smtClean="0"/>
              <a:t>Survey invitation sent via email to 1,565 students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11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453</a:t>
            </a:r>
            <a:r>
              <a:rPr lang="en-US" sz="2800" dirty="0" smtClean="0"/>
              <a:t> students responded to the survey invitation</a:t>
            </a:r>
          </a:p>
          <a:p>
            <a:r>
              <a:rPr lang="en-US" sz="2800" b="1" dirty="0" smtClean="0"/>
              <a:t>391 </a:t>
            </a:r>
            <a:r>
              <a:rPr lang="en-US" sz="2800" dirty="0" smtClean="0"/>
              <a:t>students completed the survey</a:t>
            </a:r>
          </a:p>
          <a:p>
            <a:r>
              <a:rPr lang="en-US" sz="2800" dirty="0" smtClean="0"/>
              <a:t>Response rate= </a:t>
            </a:r>
            <a:r>
              <a:rPr lang="en-US" sz="2800" b="1" dirty="0" smtClean="0"/>
              <a:t>25%</a:t>
            </a:r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2452729"/>
              </p:ext>
            </p:extLst>
          </p:nvPr>
        </p:nvGraphicFramePr>
        <p:xfrm>
          <a:off x="2438400" y="3581400"/>
          <a:ext cx="6791325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9517854"/>
              </p:ext>
            </p:extLst>
          </p:nvPr>
        </p:nvGraphicFramePr>
        <p:xfrm>
          <a:off x="-1295400" y="3810000"/>
          <a:ext cx="51816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734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Graduation Semester &amp; Award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9327267"/>
              </p:ext>
            </p:extLst>
          </p:nvPr>
        </p:nvGraphicFramePr>
        <p:xfrm>
          <a:off x="457200" y="1600200"/>
          <a:ext cx="4038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09966838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"/>
          <p:cNvSpPr txBox="1"/>
          <p:nvPr/>
        </p:nvSpPr>
        <p:spPr>
          <a:xfrm>
            <a:off x="8255431" y="4038600"/>
            <a:ext cx="914400" cy="609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response &lt;1%</a:t>
            </a:r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15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Responses by ILO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15067" y="6019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Not at all</a:t>
            </a:r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772400" y="60198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To a great degree</a:t>
            </a:r>
            <a:endParaRPr lang="en-US" sz="1400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979158"/>
              </p:ext>
            </p:extLst>
          </p:nvPr>
        </p:nvGraphicFramePr>
        <p:xfrm>
          <a:off x="228600" y="1252268"/>
          <a:ext cx="8648700" cy="5257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6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4301</TotalTime>
  <Words>461</Words>
  <Application>Microsoft Office PowerPoint</Application>
  <PresentationFormat>On-screen Show (4:3)</PresentationFormat>
  <Paragraphs>113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2017 ILO Survey Results</vt:lpstr>
      <vt:lpstr>Background</vt:lpstr>
      <vt:lpstr>Mesa ILOs (2017)</vt:lpstr>
      <vt:lpstr>Survey Instrument</vt:lpstr>
      <vt:lpstr>Survey Screenshot</vt:lpstr>
      <vt:lpstr>Methodology</vt:lpstr>
      <vt:lpstr>Survey Participants</vt:lpstr>
      <vt:lpstr>Graduation Semester &amp; Award</vt:lpstr>
      <vt:lpstr>Summary of Responses by ILO</vt:lpstr>
      <vt:lpstr>Communication</vt:lpstr>
      <vt:lpstr>Communication</vt:lpstr>
      <vt:lpstr>Critical Thinking</vt:lpstr>
      <vt:lpstr>Critical Thinking</vt:lpstr>
      <vt:lpstr>Global Awareness</vt:lpstr>
      <vt:lpstr>Global Awareness</vt:lpstr>
      <vt:lpstr>Personal Awareness</vt:lpstr>
      <vt:lpstr>Personal Awareness</vt:lpstr>
      <vt:lpstr>Self-Awareness</vt:lpstr>
      <vt:lpstr>Self-Awareness</vt:lpstr>
      <vt:lpstr>Technological Awareness</vt:lpstr>
      <vt:lpstr>Technological Awareness</vt:lpstr>
      <vt:lpstr>Popular Programs of Study (Among Respondents)</vt:lpstr>
      <vt:lpstr>What Did Students Say Most Influenced Their Success @ Mesa?</vt:lpstr>
      <vt:lpstr>Top Challenges While at Mesa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ILO Survey Results</dc:title>
  <dc:creator>Bri Hays</dc:creator>
  <cp:lastModifiedBy>Hai</cp:lastModifiedBy>
  <cp:revision>45</cp:revision>
  <cp:lastPrinted>2016-05-03T22:27:48Z</cp:lastPrinted>
  <dcterms:created xsi:type="dcterms:W3CDTF">2016-05-03T16:04:14Z</dcterms:created>
  <dcterms:modified xsi:type="dcterms:W3CDTF">2018-01-10T17:21:34Z</dcterms:modified>
</cp:coreProperties>
</file>