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61" r:id="rId3"/>
    <p:sldId id="262" r:id="rId4"/>
    <p:sldId id="265" r:id="rId5"/>
    <p:sldId id="263" r:id="rId6"/>
    <p:sldId id="264" r:id="rId7"/>
    <p:sldId id="260" r:id="rId8"/>
    <p:sldId id="266" r:id="rId9"/>
    <p:sldId id="267" r:id="rId10"/>
    <p:sldId id="259" r:id="rId11"/>
    <p:sldId id="257" r:id="rId12"/>
    <p:sldId id="258" r:id="rId13"/>
    <p:sldId id="275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Math</c:v>
                </c:pt>
              </c:strCache>
            </c:strRef>
          </c:tx>
          <c:marker>
            <c:symbol val="none"/>
          </c:marker>
          <c:cat>
            <c:strRef>
              <c:f>Sheet1!$B$1:$F$1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strCache>
            </c:strRef>
          </c:cat>
          <c:val>
            <c:numRef>
              <c:f>Sheet1!$B$2:$F$2</c:f>
              <c:numCache>
                <c:formatCode>0%</c:formatCode>
                <c:ptCount val="5"/>
                <c:pt idx="0">
                  <c:v>0.246</c:v>
                </c:pt>
                <c:pt idx="1">
                  <c:v>0.249</c:v>
                </c:pt>
                <c:pt idx="2">
                  <c:v>0.21199999999999999</c:v>
                </c:pt>
                <c:pt idx="3">
                  <c:v>0.245</c:v>
                </c:pt>
                <c:pt idx="4">
                  <c:v>0.26900000000000002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English</c:v>
                </c:pt>
              </c:strCache>
            </c:strRef>
          </c:tx>
          <c:marker>
            <c:symbol val="none"/>
          </c:marker>
          <c:dPt>
            <c:idx val="4"/>
            <c:bubble3D val="0"/>
          </c:dPt>
          <c:cat>
            <c:strRef>
              <c:f>Sheet1!$B$1:$F$1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strCache>
            </c:strRef>
          </c:cat>
          <c:val>
            <c:numRef>
              <c:f>Sheet1!$B$3:$F$3</c:f>
              <c:numCache>
                <c:formatCode>0%</c:formatCode>
                <c:ptCount val="5"/>
                <c:pt idx="0">
                  <c:v>0.22600000000000001</c:v>
                </c:pt>
                <c:pt idx="1">
                  <c:v>0.26100000000000001</c:v>
                </c:pt>
                <c:pt idx="2">
                  <c:v>0.29799999999999999</c:v>
                </c:pt>
                <c:pt idx="3">
                  <c:v>0.34799999999999998</c:v>
                </c:pt>
                <c:pt idx="4">
                  <c:v>0.45600000000000002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689536"/>
        <c:axId val="90691072"/>
      </c:lineChart>
      <c:catAx>
        <c:axId val="90689536"/>
        <c:scaling>
          <c:orientation val="minMax"/>
        </c:scaling>
        <c:delete val="0"/>
        <c:axPos val="b"/>
        <c:majorTickMark val="out"/>
        <c:minorTickMark val="none"/>
        <c:tickLblPos val="nextTo"/>
        <c:crossAx val="90691072"/>
        <c:crosses val="autoZero"/>
        <c:auto val="1"/>
        <c:lblAlgn val="ctr"/>
        <c:lblOffset val="100"/>
        <c:noMultiLvlLbl val="0"/>
      </c:catAx>
      <c:valAx>
        <c:axId val="9069107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90689536"/>
        <c:crosses val="autoZero"/>
        <c:crossBetween val="between"/>
        <c:majorUnit val="0.1"/>
        <c:minorUnit val="1.0000000000000002E-2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24C22-2956-41D6-BB50-28BE2EB77CDF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5ECDF-CFDC-4EC4-8031-D11D10906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7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139952" y="227838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152144" y="365760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6C1DC17-1383-4A90-9E89-C4A0E3A9A13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14400" y="21336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358140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14400" y="2133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35814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410200"/>
            <a:ext cx="2895600" cy="1286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9679-1583-4196-B162-859F61E4A59E}" type="datetime1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DC17-1383-4A90-9E89-C4A0E3A9A1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4404-6789-4765-9C68-36107652A8AD}" type="datetime1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DC17-1383-4A90-9E89-C4A0E3A9A1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D41A-E39C-4383-B4B7-4E41288BD335}" type="datetime1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DC17-1383-4A90-9E89-C4A0E3A9A1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3EC9937-3F5B-498E-B036-89B49F88A7F8}" type="datetime1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6C1DC17-1383-4A90-9E89-C4A0E3A9A1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7EAC0-DA81-49CE-B793-5176F8AEF1C7}" type="datetime1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DC17-1383-4A90-9E89-C4A0E3A9A1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D882-FDC0-4EC1-9EC7-16E68C8F9FD7}" type="datetime1">
              <a:rPr lang="en-US" smtClean="0"/>
              <a:t>4/6/2018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DC17-1383-4A90-9E89-C4A0E3A9A13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0310-742B-4762-9964-593C173C5668}" type="datetime1">
              <a:rPr lang="en-US" smtClean="0"/>
              <a:t>4/6/2018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DC17-1383-4A90-9E89-C4A0E3A9A13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89E1-0772-4080-B9F1-5FC949686F8C}" type="datetime1">
              <a:rPr lang="en-US" smtClean="0"/>
              <a:t>4/6/2018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DC17-1383-4A90-9E89-C4A0E3A9A13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15EF3-2889-4880-B234-8ABA3A41A05B}" type="datetime1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DC17-1383-4A90-9E89-C4A0E3A9A1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6C07F-0CFB-4774-AB09-25C1E1BC24B7}" type="datetime1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DC17-1383-4A90-9E89-C4A0E3A9A1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3B6F44-8E28-4E66-BA6F-876566AD1D2E}" type="datetime1">
              <a:rPr lang="en-US" smtClean="0"/>
              <a:t>4/6/2018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San Diego Mesa Insititutional Research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6C1DC17-1383-4A90-9E89-C4A0E3A9A132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lpassplus.org/Launchboard/SWP.aspx" TargetMode="External"/><Relationship Id="rId2" Type="http://schemas.openxmlformats.org/officeDocument/2006/relationships/hyperlink" Target="https://www.calpassplus.org/LaunchBoard/GuidedPathways.aspx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corecard.cccco.edu/scorecard.aspx" TargetMode="External"/><Relationship Id="rId2" Type="http://schemas.openxmlformats.org/officeDocument/2006/relationships/hyperlink" Target="http://www.sdmesa.edu/about-mesa/institutional-effectiveness/institutional-research/data-warehouse/ScorecardDash.shtml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datamart.cccco.edu/Outcomes/Student_Success_Scorecard.asp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 With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Dr. Bridget Herrin</a:t>
            </a:r>
          </a:p>
          <a:p>
            <a:r>
              <a:rPr lang="en-US" dirty="0" smtClean="0"/>
              <a:t>Associate Dean, Research &amp;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8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2018/18 IEPI Framework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447800"/>
            <a:ext cx="7795936" cy="477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42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Progress, Celebration, Reflection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Review of Institution Set Standards</a:t>
            </a:r>
          </a:p>
          <a:p>
            <a:r>
              <a:rPr lang="en-US" dirty="0" smtClean="0"/>
              <a:t>Review of 2017/18 IEPI Goals</a:t>
            </a:r>
          </a:p>
          <a:p>
            <a:pPr lvl="1"/>
            <a:r>
              <a:rPr lang="en-US" dirty="0" smtClean="0"/>
              <a:t>Progress toward goals</a:t>
            </a:r>
          </a:p>
          <a:p>
            <a:pPr lvl="2"/>
            <a:r>
              <a:rPr lang="en-US" dirty="0" smtClean="0"/>
              <a:t>Which metrics are we doing well on?  </a:t>
            </a:r>
          </a:p>
          <a:p>
            <a:pPr lvl="2"/>
            <a:r>
              <a:rPr lang="en-US" dirty="0" smtClean="0"/>
              <a:t>Which metrics are areas ripe for improvement?</a:t>
            </a:r>
          </a:p>
          <a:p>
            <a:pPr lvl="1"/>
            <a:r>
              <a:rPr lang="en-US" dirty="0"/>
              <a:t>What have we done that is already making an impact? that we think will make an impact for future cohorts?</a:t>
            </a:r>
          </a:p>
          <a:p>
            <a:pPr lvl="2"/>
            <a:r>
              <a:rPr lang="en-US" dirty="0"/>
              <a:t>Structural changes</a:t>
            </a:r>
          </a:p>
          <a:p>
            <a:pPr lvl="2"/>
            <a:r>
              <a:rPr lang="en-US" dirty="0"/>
              <a:t>Cultural changes</a:t>
            </a:r>
          </a:p>
          <a:p>
            <a:pPr lvl="2"/>
            <a:r>
              <a:rPr lang="en-US" dirty="0" smtClean="0"/>
              <a:t>Initiatives</a:t>
            </a:r>
          </a:p>
          <a:p>
            <a:pPr lvl="1"/>
            <a:r>
              <a:rPr lang="en-US" dirty="0" smtClean="0"/>
              <a:t>Reflecting on areas where we haven’t met our goals, what is impacting these metrics? (focus on Institutional control)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45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forward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IEPI Framework changes</a:t>
            </a:r>
          </a:p>
          <a:p>
            <a:r>
              <a:rPr lang="en-US" dirty="0" smtClean="0"/>
              <a:t>Mesa Pathways</a:t>
            </a:r>
          </a:p>
          <a:p>
            <a:r>
              <a:rPr lang="en-US" dirty="0" smtClean="0"/>
              <a:t>Equity Focus</a:t>
            </a:r>
          </a:p>
          <a:p>
            <a:r>
              <a:rPr lang="en-US" dirty="0" smtClean="0"/>
              <a:t>Employment/Workforce 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76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Guided Pathways Launchboard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Strong Workforce Launchboard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3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Performance Indicator Framework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7" y="1143000"/>
            <a:ext cx="8992380" cy="522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10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</a:t>
            </a:r>
            <a:r>
              <a:rPr lang="en-US" dirty="0" smtClean="0"/>
              <a:t>on </a:t>
            </a:r>
            <a:r>
              <a:rPr lang="en-US" dirty="0" smtClean="0"/>
              <a:t>First year and clear paths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Equity</a:t>
            </a:r>
          </a:p>
          <a:p>
            <a:pPr lvl="1"/>
            <a:r>
              <a:rPr lang="en-US" dirty="0" smtClean="0"/>
              <a:t>50-60% of equity gaps in completion is explained by placement (Stoup, 2016)</a:t>
            </a:r>
          </a:p>
          <a:p>
            <a:pPr lvl="1"/>
            <a:r>
              <a:rPr lang="en-US" dirty="0" smtClean="0"/>
              <a:t>15-25% of equity gap is explained by course taking patterns</a:t>
            </a:r>
          </a:p>
          <a:p>
            <a:pPr lvl="1"/>
            <a:r>
              <a:rPr lang="en-US" dirty="0" smtClean="0"/>
              <a:t>15-25% by Academic performance</a:t>
            </a:r>
          </a:p>
          <a:p>
            <a:r>
              <a:rPr lang="en-US" dirty="0" smtClean="0"/>
              <a:t>Momentum</a:t>
            </a:r>
          </a:p>
          <a:p>
            <a:pPr lvl="1"/>
            <a:r>
              <a:rPr lang="en-US" dirty="0" smtClean="0"/>
              <a:t>31% of the variance in units earned by year 6 is explained by the units earned in the first term (Herrin, 2016)</a:t>
            </a:r>
          </a:p>
          <a:p>
            <a:pPr lvl="1"/>
            <a:r>
              <a:rPr lang="en-US" dirty="0" smtClean="0"/>
              <a:t>Only 8% of students who earned less than 12 units in their first year reached the 60 units milestone</a:t>
            </a:r>
          </a:p>
          <a:p>
            <a:pPr lvl="1"/>
            <a:r>
              <a:rPr lang="en-US" dirty="0" smtClean="0"/>
              <a:t>Compared to 51% of those who did earn 12 units</a:t>
            </a:r>
          </a:p>
        </p:txBody>
      </p:sp>
    </p:spTree>
    <p:extLst>
      <p:ext uri="{BB962C8B-B14F-4D97-AF65-F5344CB8AC3E}">
        <p14:creationId xmlns:p14="http://schemas.microsoft.com/office/powerpoint/2010/main" val="333275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setting and evaluation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Establishing Standards and goals</a:t>
            </a:r>
          </a:p>
          <a:p>
            <a:pPr lvl="1"/>
            <a:r>
              <a:rPr lang="en-US" dirty="0" smtClean="0"/>
              <a:t>What do we need to know to establish goals?</a:t>
            </a:r>
          </a:p>
          <a:p>
            <a:pPr lvl="1"/>
            <a:r>
              <a:rPr lang="en-US" dirty="0" smtClean="0"/>
              <a:t>Where do we start-backwards design?</a:t>
            </a:r>
          </a:p>
          <a:p>
            <a:r>
              <a:rPr lang="en-US" dirty="0" smtClean="0"/>
              <a:t>Connecting goals to practice</a:t>
            </a:r>
          </a:p>
          <a:p>
            <a:pPr lvl="1"/>
            <a:r>
              <a:rPr lang="en-US" dirty="0" smtClean="0"/>
              <a:t>How do we know what works (and what does “work” mean anyway)? </a:t>
            </a:r>
          </a:p>
          <a:p>
            <a:pPr lvl="2"/>
            <a:r>
              <a:rPr lang="en-US" dirty="0" smtClean="0"/>
              <a:t>Before we try</a:t>
            </a:r>
          </a:p>
          <a:p>
            <a:pPr lvl="2"/>
            <a:r>
              <a:rPr lang="en-US" dirty="0" smtClean="0"/>
              <a:t>Once we’ve started</a:t>
            </a:r>
          </a:p>
          <a:p>
            <a:pPr lvl="1"/>
            <a:r>
              <a:rPr lang="en-US" dirty="0" smtClean="0"/>
              <a:t>What do we do with evaluative information once we have it?</a:t>
            </a:r>
          </a:p>
          <a:p>
            <a:pPr lvl="2"/>
            <a:r>
              <a:rPr lang="en-US" dirty="0" smtClean="0"/>
              <a:t>How does it inform practice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7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Framework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Identify 5-6 metrics you’d like to focus on (at least 2 from the list below)</a:t>
            </a:r>
          </a:p>
          <a:p>
            <a:r>
              <a:rPr lang="en-US" dirty="0" smtClean="0"/>
              <a:t>Review the trends in data</a:t>
            </a:r>
          </a:p>
          <a:p>
            <a:r>
              <a:rPr lang="en-US" dirty="0" smtClean="0"/>
              <a:t>Identify a </a:t>
            </a:r>
            <a:r>
              <a:rPr lang="en-US" i="1" u="sng" dirty="0" smtClean="0"/>
              <a:t>standard, 1 yr. goal, and 5 yr. goal </a:t>
            </a:r>
            <a:r>
              <a:rPr lang="en-US" dirty="0" smtClean="0"/>
              <a:t>for each</a:t>
            </a:r>
          </a:p>
          <a:p>
            <a:r>
              <a:rPr lang="en-US" dirty="0" smtClean="0"/>
              <a:t>Goals should consider Equity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ACCJC Required:</a:t>
            </a:r>
          </a:p>
          <a:p>
            <a:pPr lvl="1"/>
            <a:r>
              <a:rPr lang="en-US" dirty="0" smtClean="0"/>
              <a:t>Course Completion </a:t>
            </a:r>
          </a:p>
          <a:p>
            <a:pPr lvl="1"/>
            <a:r>
              <a:rPr lang="en-US" dirty="0" smtClean="0"/>
              <a:t>Degrees awarded</a:t>
            </a:r>
          </a:p>
          <a:p>
            <a:pPr lvl="1"/>
            <a:r>
              <a:rPr lang="en-US" dirty="0" smtClean="0"/>
              <a:t>Certificates awarded</a:t>
            </a:r>
          </a:p>
          <a:p>
            <a:pPr lvl="1"/>
            <a:r>
              <a:rPr lang="en-US" dirty="0" smtClean="0"/>
              <a:t>Transfer volume</a:t>
            </a:r>
          </a:p>
          <a:p>
            <a:pPr lvl="1"/>
            <a:r>
              <a:rPr lang="en-US" dirty="0" smtClean="0"/>
              <a:t>Licensure Pass rate (CTE)</a:t>
            </a:r>
          </a:p>
          <a:p>
            <a:pPr lvl="1"/>
            <a:r>
              <a:rPr lang="en-US" dirty="0" smtClean="0"/>
              <a:t>Employment (CTE)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49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Questions, Reflections, Comments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4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Scorecard Snapshot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Mesa Dashboard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Student Success Scorecard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CCCCO DataMart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4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5566" y="2921701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“Prepared” (N=5,577)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0156" y="4560970"/>
            <a:ext cx="2898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“Unprepared” (N = 12,051)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0157" y="1196661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Overall (N= 17,628)</a:t>
            </a:r>
            <a:endParaRPr lang="en-US" dirty="0"/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57" y="1618568"/>
            <a:ext cx="7620661" cy="1303133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02" y="5029200"/>
            <a:ext cx="7574937" cy="1310754"/>
          </a:xfrm>
          <a:prstGeom prst="rect">
            <a:avLst/>
          </a:prstGeom>
        </p:spPr>
      </p:pic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02" y="3291033"/>
            <a:ext cx="7567316" cy="12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55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Completion by Race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371600"/>
            <a:ext cx="7590178" cy="1707028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331"/>
          <a:stretch/>
        </p:blipFill>
        <p:spPr>
          <a:xfrm>
            <a:off x="762000" y="3505200"/>
            <a:ext cx="4982270" cy="29135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31242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Percent of Racial group who is identified as “Prepared”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8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students Completing?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24" y="1291404"/>
            <a:ext cx="7096464" cy="457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05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Race?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91404"/>
            <a:ext cx="7349663" cy="4728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54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Avg. Units Earned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14" y="1905000"/>
            <a:ext cx="7071636" cy="33158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79314" y="1377607"/>
            <a:ext cx="4578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AA/AS Degree Completers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53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Avg. Units Earned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9314" y="1377607"/>
            <a:ext cx="4578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Transfers</a:t>
            </a:r>
            <a:endParaRPr 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057400"/>
            <a:ext cx="7738302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55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Transfer </a:t>
            </a:r>
            <a:r>
              <a:rPr lang="en-US" dirty="0"/>
              <a:t>L</a:t>
            </a:r>
            <a:r>
              <a:rPr lang="en-US" dirty="0" smtClean="0"/>
              <a:t>evel Achievement- 1 Year</a:t>
            </a:r>
            <a:br>
              <a:rPr lang="en-US" dirty="0" smtClean="0"/>
            </a:br>
            <a:r>
              <a:rPr lang="en-US" sz="2400" dirty="0" smtClean="0"/>
              <a:t>Scorecard Cohorts 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 Diego Mesa Insititutional Research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22349463"/>
              </p:ext>
            </p:extLst>
          </p:nvPr>
        </p:nvGraphicFramePr>
        <p:xfrm>
          <a:off x="457200" y="1219200"/>
          <a:ext cx="8305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0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Custom 4">
      <a:dk1>
        <a:srgbClr val="526DB0"/>
      </a:dk1>
      <a:lt1>
        <a:srgbClr val="FFFFFF"/>
      </a:lt1>
      <a:dk2>
        <a:srgbClr val="526DB0"/>
      </a:dk2>
      <a:lt2>
        <a:srgbClr val="FFFFFF"/>
      </a:lt2>
      <a:accent1>
        <a:srgbClr val="526DB0"/>
      </a:accent1>
      <a:accent2>
        <a:srgbClr val="F5C201"/>
      </a:accent2>
      <a:accent3>
        <a:srgbClr val="526DB0"/>
      </a:accent3>
      <a:accent4>
        <a:srgbClr val="F5C201"/>
      </a:accent4>
      <a:accent5>
        <a:srgbClr val="526DB0"/>
      </a:accent5>
      <a:accent6>
        <a:srgbClr val="F5C201"/>
      </a:accent6>
      <a:hlink>
        <a:srgbClr val="969696"/>
      </a:hlink>
      <a:folHlink>
        <a:srgbClr val="969696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333</TotalTime>
  <Words>506</Words>
  <Application>Microsoft Office PowerPoint</Application>
  <PresentationFormat>On-screen Show (4:3)</PresentationFormat>
  <Paragraphs>91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Origin</vt:lpstr>
      <vt:lpstr>Fun With Data</vt:lpstr>
      <vt:lpstr>Scorecard Snapshot</vt:lpstr>
      <vt:lpstr>Completion</vt:lpstr>
      <vt:lpstr>Completion by Race</vt:lpstr>
      <vt:lpstr>How are students Completing?</vt:lpstr>
      <vt:lpstr>By Race?</vt:lpstr>
      <vt:lpstr>Avg. Units Earned</vt:lpstr>
      <vt:lpstr>Avg. Units Earned</vt:lpstr>
      <vt:lpstr>Transfer Level Achievement- 1 Year Scorecard Cohorts </vt:lpstr>
      <vt:lpstr>2018/18 IEPI Framework</vt:lpstr>
      <vt:lpstr>Progress, Celebration, Reflection </vt:lpstr>
      <vt:lpstr>Looking forward</vt:lpstr>
      <vt:lpstr>Guided Pathways Launchboard Strong Workforce Launchboard</vt:lpstr>
      <vt:lpstr>Key Performance Indicator Framework</vt:lpstr>
      <vt:lpstr>Focus on First year and clear paths</vt:lpstr>
      <vt:lpstr>Goal setting and evaluation</vt:lpstr>
      <vt:lpstr>Proposed Framework</vt:lpstr>
      <vt:lpstr>Questions, Reflections,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16</cp:revision>
  <dcterms:created xsi:type="dcterms:W3CDTF">2018-04-05T17:37:12Z</dcterms:created>
  <dcterms:modified xsi:type="dcterms:W3CDTF">2018-04-06T16:30:35Z</dcterms:modified>
</cp:coreProperties>
</file>