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</p:sldMasterIdLst>
  <p:sldIdLst>
    <p:sldId id="256" r:id="rId3"/>
    <p:sldId id="257" r:id="rId4"/>
    <p:sldId id="259" r:id="rId5"/>
    <p:sldId id="261" r:id="rId6"/>
    <p:sldId id="269" r:id="rId7"/>
    <p:sldId id="270" r:id="rId8"/>
    <p:sldId id="263" r:id="rId9"/>
    <p:sldId id="264" r:id="rId10"/>
    <p:sldId id="265" r:id="rId11"/>
    <p:sldId id="266" r:id="rId12"/>
    <p:sldId id="268" r:id="rId13"/>
    <p:sldId id="267" r:id="rId14"/>
    <p:sldId id="26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CDFE2-683F-473A-A470-3392C4683FF8}" type="doc">
      <dgm:prSet loTypeId="urn:microsoft.com/office/officeart/2005/8/layout/pyramid3" loCatId="pyramid" qsTypeId="urn:microsoft.com/office/officeart/2005/8/quickstyle/simple1" qsCatId="simple" csTypeId="urn:microsoft.com/office/officeart/2005/8/colors/colorful5" csCatId="colorful" phldr="1"/>
      <dgm:spPr/>
    </dgm:pt>
    <dgm:pt modelId="{97E6E1CC-33E6-4FC3-9993-A9B96D80FC79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  <a:latin typeface="Segoe Print" pitchFamily="2" charset="0"/>
            </a:rPr>
            <a:t>ILO</a:t>
          </a:r>
          <a:endParaRPr lang="en-US" dirty="0">
            <a:solidFill>
              <a:schemeClr val="bg2"/>
            </a:solidFill>
            <a:latin typeface="Segoe Print" pitchFamily="2" charset="0"/>
          </a:endParaRPr>
        </a:p>
      </dgm:t>
    </dgm:pt>
    <dgm:pt modelId="{DCBE13AE-2899-4097-B8A3-AE7AC3936705}" type="parTrans" cxnId="{272A1685-4905-4917-AB07-47D0454AD0C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397F7405-5062-48D7-9A4F-ECACF176E665}" type="sibTrans" cxnId="{272A1685-4905-4917-AB07-47D0454AD0C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C91D33E6-6F82-4E6F-83E2-F9C3FACF62CA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  <a:latin typeface="Segoe Print" pitchFamily="2" charset="0"/>
            </a:rPr>
            <a:t>Subcomponent</a:t>
          </a:r>
          <a:endParaRPr lang="en-US" dirty="0">
            <a:solidFill>
              <a:schemeClr val="bg2"/>
            </a:solidFill>
            <a:latin typeface="Segoe Print" pitchFamily="2" charset="0"/>
          </a:endParaRPr>
        </a:p>
      </dgm:t>
    </dgm:pt>
    <dgm:pt modelId="{56087696-16A2-421E-85B8-D6661522177A}" type="parTrans" cxnId="{D6851D2A-3DAE-4A7B-AF2D-F4769753FFF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2381DC1F-E96B-4F89-939D-5E725D11C8E7}" type="sibTrans" cxnId="{D6851D2A-3DAE-4A7B-AF2D-F4769753FFF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60D33656-859F-4F83-99F5-1902BFD0AA9F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  <a:latin typeface="Segoe Print" pitchFamily="2" charset="0"/>
            </a:rPr>
            <a:t>Measurable Learning Outcome</a:t>
          </a:r>
          <a:endParaRPr lang="en-US" dirty="0">
            <a:solidFill>
              <a:schemeClr val="bg2"/>
            </a:solidFill>
            <a:latin typeface="Segoe Print" pitchFamily="2" charset="0"/>
          </a:endParaRPr>
        </a:p>
      </dgm:t>
    </dgm:pt>
    <dgm:pt modelId="{BC190086-B27F-460A-ABAC-8F1FBBC0B584}" type="parTrans" cxnId="{8FB1C34D-8138-4BA2-B986-136FA8C3C1F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9A07CDC6-8956-4884-96E0-D6F6598700DC}" type="sibTrans" cxnId="{8FB1C34D-8138-4BA2-B986-136FA8C3C1F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8DC7C43E-748B-4365-9BAD-B45818DF7B1D}" type="pres">
      <dgm:prSet presAssocID="{81BCDFE2-683F-473A-A470-3392C4683FF8}" presName="Name0" presStyleCnt="0">
        <dgm:presLayoutVars>
          <dgm:dir/>
          <dgm:animLvl val="lvl"/>
          <dgm:resizeHandles val="exact"/>
        </dgm:presLayoutVars>
      </dgm:prSet>
      <dgm:spPr/>
    </dgm:pt>
    <dgm:pt modelId="{69915581-9D6D-4A58-A940-65ADA2EA6871}" type="pres">
      <dgm:prSet presAssocID="{97E6E1CC-33E6-4FC3-9993-A9B96D80FC79}" presName="Name8" presStyleCnt="0"/>
      <dgm:spPr/>
    </dgm:pt>
    <dgm:pt modelId="{39B36E3B-ED76-4017-8AFF-775D23C8A73F}" type="pres">
      <dgm:prSet presAssocID="{97E6E1CC-33E6-4FC3-9993-A9B96D80FC79}" presName="level" presStyleLbl="node1" presStyleIdx="0" presStyleCnt="3" custLinFactNeighborY="-564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4FD94-ADA1-4AD3-9BD8-4F66B633ADC0}" type="pres">
      <dgm:prSet presAssocID="{97E6E1CC-33E6-4FC3-9993-A9B96D80FC7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4391E-B099-4CB6-BF55-8092249A1EF4}" type="pres">
      <dgm:prSet presAssocID="{C91D33E6-6F82-4E6F-83E2-F9C3FACF62CA}" presName="Name8" presStyleCnt="0"/>
      <dgm:spPr/>
    </dgm:pt>
    <dgm:pt modelId="{E9A9D179-63B4-45AB-8A92-346E4A4CD8BC}" type="pres">
      <dgm:prSet presAssocID="{C91D33E6-6F82-4E6F-83E2-F9C3FACF62C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3316F-1DB0-47C1-AB6E-CCD95A6CC306}" type="pres">
      <dgm:prSet presAssocID="{C91D33E6-6F82-4E6F-83E2-F9C3FACF62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3A86F1-2A4E-4887-8CD4-06643D33B4D1}" type="pres">
      <dgm:prSet presAssocID="{60D33656-859F-4F83-99F5-1902BFD0AA9F}" presName="Name8" presStyleCnt="0"/>
      <dgm:spPr/>
    </dgm:pt>
    <dgm:pt modelId="{D5B64AE6-42A6-486C-A320-AD2999583DDC}" type="pres">
      <dgm:prSet presAssocID="{60D33656-859F-4F83-99F5-1902BFD0AA9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914DA-1CB0-4E86-B491-F9C8B37D9CB3}" type="pres">
      <dgm:prSet presAssocID="{60D33656-859F-4F83-99F5-1902BFD0AA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C2080D-319B-4AF1-A2BD-7624302DEA8A}" type="presOf" srcId="{81BCDFE2-683F-473A-A470-3392C4683FF8}" destId="{8DC7C43E-748B-4365-9BAD-B45818DF7B1D}" srcOrd="0" destOrd="0" presId="urn:microsoft.com/office/officeart/2005/8/layout/pyramid3"/>
    <dgm:cxn modelId="{D6851D2A-3DAE-4A7B-AF2D-F4769753FFF7}" srcId="{81BCDFE2-683F-473A-A470-3392C4683FF8}" destId="{C91D33E6-6F82-4E6F-83E2-F9C3FACF62CA}" srcOrd="1" destOrd="0" parTransId="{56087696-16A2-421E-85B8-D6661522177A}" sibTransId="{2381DC1F-E96B-4F89-939D-5E725D11C8E7}"/>
    <dgm:cxn modelId="{42447EE4-F217-46E8-89EC-12EADB18CB0F}" type="presOf" srcId="{C91D33E6-6F82-4E6F-83E2-F9C3FACF62CA}" destId="{E9A9D179-63B4-45AB-8A92-346E4A4CD8BC}" srcOrd="0" destOrd="0" presId="urn:microsoft.com/office/officeart/2005/8/layout/pyramid3"/>
    <dgm:cxn modelId="{94480DFF-23C5-4C11-B075-22C574C806CB}" type="presOf" srcId="{97E6E1CC-33E6-4FC3-9993-A9B96D80FC79}" destId="{DA04FD94-ADA1-4AD3-9BD8-4F66B633ADC0}" srcOrd="1" destOrd="0" presId="urn:microsoft.com/office/officeart/2005/8/layout/pyramid3"/>
    <dgm:cxn modelId="{4F6958C3-1A67-4BAE-9C97-BB2064B1C8D0}" type="presOf" srcId="{97E6E1CC-33E6-4FC3-9993-A9B96D80FC79}" destId="{39B36E3B-ED76-4017-8AFF-775D23C8A73F}" srcOrd="0" destOrd="0" presId="urn:microsoft.com/office/officeart/2005/8/layout/pyramid3"/>
    <dgm:cxn modelId="{8FB1C34D-8138-4BA2-B986-136FA8C3C1FF}" srcId="{81BCDFE2-683F-473A-A470-3392C4683FF8}" destId="{60D33656-859F-4F83-99F5-1902BFD0AA9F}" srcOrd="2" destOrd="0" parTransId="{BC190086-B27F-460A-ABAC-8F1FBBC0B584}" sibTransId="{9A07CDC6-8956-4884-96E0-D6F6598700DC}"/>
    <dgm:cxn modelId="{C926D6EE-CE30-4FB9-81B2-311D880CC5C2}" type="presOf" srcId="{60D33656-859F-4F83-99F5-1902BFD0AA9F}" destId="{D5B64AE6-42A6-486C-A320-AD2999583DDC}" srcOrd="0" destOrd="0" presId="urn:microsoft.com/office/officeart/2005/8/layout/pyramid3"/>
    <dgm:cxn modelId="{272A1685-4905-4917-AB07-47D0454AD0C1}" srcId="{81BCDFE2-683F-473A-A470-3392C4683FF8}" destId="{97E6E1CC-33E6-4FC3-9993-A9B96D80FC79}" srcOrd="0" destOrd="0" parTransId="{DCBE13AE-2899-4097-B8A3-AE7AC3936705}" sibTransId="{397F7405-5062-48D7-9A4F-ECACF176E665}"/>
    <dgm:cxn modelId="{32E4A10D-70F6-4B82-91E5-594F9D29997D}" type="presOf" srcId="{60D33656-859F-4F83-99F5-1902BFD0AA9F}" destId="{8D4914DA-1CB0-4E86-B491-F9C8B37D9CB3}" srcOrd="1" destOrd="0" presId="urn:microsoft.com/office/officeart/2005/8/layout/pyramid3"/>
    <dgm:cxn modelId="{772B4963-2D39-4218-81D7-2C085352F29D}" type="presOf" srcId="{C91D33E6-6F82-4E6F-83E2-F9C3FACF62CA}" destId="{E443316F-1DB0-47C1-AB6E-CCD95A6CC306}" srcOrd="1" destOrd="0" presId="urn:microsoft.com/office/officeart/2005/8/layout/pyramid3"/>
    <dgm:cxn modelId="{3CF9FBED-BE08-45C9-8F8D-3391A8E5B09F}" type="presParOf" srcId="{8DC7C43E-748B-4365-9BAD-B45818DF7B1D}" destId="{69915581-9D6D-4A58-A940-65ADA2EA6871}" srcOrd="0" destOrd="0" presId="urn:microsoft.com/office/officeart/2005/8/layout/pyramid3"/>
    <dgm:cxn modelId="{8011B08A-357A-45CE-B81E-629DAD979433}" type="presParOf" srcId="{69915581-9D6D-4A58-A940-65ADA2EA6871}" destId="{39B36E3B-ED76-4017-8AFF-775D23C8A73F}" srcOrd="0" destOrd="0" presId="urn:microsoft.com/office/officeart/2005/8/layout/pyramid3"/>
    <dgm:cxn modelId="{FF5C27C7-697A-4A30-BD90-AE5950CB7E89}" type="presParOf" srcId="{69915581-9D6D-4A58-A940-65ADA2EA6871}" destId="{DA04FD94-ADA1-4AD3-9BD8-4F66B633ADC0}" srcOrd="1" destOrd="0" presId="urn:microsoft.com/office/officeart/2005/8/layout/pyramid3"/>
    <dgm:cxn modelId="{0787050B-FAFB-4E6F-A250-E6508D4989CF}" type="presParOf" srcId="{8DC7C43E-748B-4365-9BAD-B45818DF7B1D}" destId="{0404391E-B099-4CB6-BF55-8092249A1EF4}" srcOrd="1" destOrd="0" presId="urn:microsoft.com/office/officeart/2005/8/layout/pyramid3"/>
    <dgm:cxn modelId="{31DA8775-4A9A-4B10-A2A0-82B34FFF195F}" type="presParOf" srcId="{0404391E-B099-4CB6-BF55-8092249A1EF4}" destId="{E9A9D179-63B4-45AB-8A92-346E4A4CD8BC}" srcOrd="0" destOrd="0" presId="urn:microsoft.com/office/officeart/2005/8/layout/pyramid3"/>
    <dgm:cxn modelId="{8EE82FC6-BC8F-43C9-B0C1-F7809FA6C42B}" type="presParOf" srcId="{0404391E-B099-4CB6-BF55-8092249A1EF4}" destId="{E443316F-1DB0-47C1-AB6E-CCD95A6CC306}" srcOrd="1" destOrd="0" presId="urn:microsoft.com/office/officeart/2005/8/layout/pyramid3"/>
    <dgm:cxn modelId="{92FC63B3-AA67-4A55-84C8-CB2C3A14BF2A}" type="presParOf" srcId="{8DC7C43E-748B-4365-9BAD-B45818DF7B1D}" destId="{EA3A86F1-2A4E-4887-8CD4-06643D33B4D1}" srcOrd="2" destOrd="0" presId="urn:microsoft.com/office/officeart/2005/8/layout/pyramid3"/>
    <dgm:cxn modelId="{7941D7CB-838D-44D5-ADC5-06F409DB7736}" type="presParOf" srcId="{EA3A86F1-2A4E-4887-8CD4-06643D33B4D1}" destId="{D5B64AE6-42A6-486C-A320-AD2999583DDC}" srcOrd="0" destOrd="0" presId="urn:microsoft.com/office/officeart/2005/8/layout/pyramid3"/>
    <dgm:cxn modelId="{EA6A2465-979E-4264-8E29-AD5C1472C42F}" type="presParOf" srcId="{EA3A86F1-2A4E-4887-8CD4-06643D33B4D1}" destId="{8D4914DA-1CB0-4E86-B491-F9C8B37D9CB3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36E3B-ED76-4017-8AFF-775D23C8A73F}">
      <dsp:nvSpPr>
        <dsp:cNvPr id="0" name=""/>
        <dsp:cNvSpPr/>
      </dsp:nvSpPr>
      <dsp:spPr>
        <a:xfrm rot="10800000">
          <a:off x="0" y="0"/>
          <a:ext cx="3276600" cy="711199"/>
        </a:xfrm>
        <a:prstGeom prst="trapezoid">
          <a:avLst>
            <a:gd name="adj" fmla="val 7678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2"/>
              </a:solidFill>
              <a:latin typeface="Segoe Print" pitchFamily="2" charset="0"/>
            </a:rPr>
            <a:t>ILO</a:t>
          </a:r>
          <a:endParaRPr lang="en-US" sz="1500" kern="1200" dirty="0">
            <a:solidFill>
              <a:schemeClr val="bg2"/>
            </a:solidFill>
            <a:latin typeface="Segoe Print" pitchFamily="2" charset="0"/>
          </a:endParaRPr>
        </a:p>
      </dsp:txBody>
      <dsp:txXfrm rot="-10800000">
        <a:off x="573404" y="0"/>
        <a:ext cx="2129790" cy="711199"/>
      </dsp:txXfrm>
    </dsp:sp>
    <dsp:sp modelId="{E9A9D179-63B4-45AB-8A92-346E4A4CD8BC}">
      <dsp:nvSpPr>
        <dsp:cNvPr id="0" name=""/>
        <dsp:cNvSpPr/>
      </dsp:nvSpPr>
      <dsp:spPr>
        <a:xfrm rot="10800000">
          <a:off x="546100" y="711200"/>
          <a:ext cx="2184399" cy="711199"/>
        </a:xfrm>
        <a:prstGeom prst="trapezoid">
          <a:avLst>
            <a:gd name="adj" fmla="val 76786"/>
          </a:avLst>
        </a:prstGeom>
        <a:solidFill>
          <a:schemeClr val="accent5">
            <a:hueOff val="1163394"/>
            <a:satOff val="-17022"/>
            <a:lumOff val="-5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2"/>
              </a:solidFill>
              <a:latin typeface="Segoe Print" pitchFamily="2" charset="0"/>
            </a:rPr>
            <a:t>Subcomponent</a:t>
          </a:r>
          <a:endParaRPr lang="en-US" sz="1500" kern="1200" dirty="0">
            <a:solidFill>
              <a:schemeClr val="bg2"/>
            </a:solidFill>
            <a:latin typeface="Segoe Print" pitchFamily="2" charset="0"/>
          </a:endParaRPr>
        </a:p>
      </dsp:txBody>
      <dsp:txXfrm rot="-10800000">
        <a:off x="928370" y="711200"/>
        <a:ext cx="1419860" cy="711199"/>
      </dsp:txXfrm>
    </dsp:sp>
    <dsp:sp modelId="{D5B64AE6-42A6-486C-A320-AD2999583DDC}">
      <dsp:nvSpPr>
        <dsp:cNvPr id="0" name=""/>
        <dsp:cNvSpPr/>
      </dsp:nvSpPr>
      <dsp:spPr>
        <a:xfrm rot="10800000">
          <a:off x="1092200" y="1422399"/>
          <a:ext cx="1092199" cy="711199"/>
        </a:xfrm>
        <a:prstGeom prst="trapezoid">
          <a:avLst>
            <a:gd name="adj" fmla="val 76786"/>
          </a:avLst>
        </a:prstGeom>
        <a:solidFill>
          <a:schemeClr val="accent5">
            <a:hueOff val="2326788"/>
            <a:satOff val="-34043"/>
            <a:lumOff val="-1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2"/>
              </a:solidFill>
              <a:latin typeface="Segoe Print" pitchFamily="2" charset="0"/>
            </a:rPr>
            <a:t>Measurable Learning Outcome</a:t>
          </a:r>
          <a:endParaRPr lang="en-US" sz="1500" kern="1200" dirty="0">
            <a:solidFill>
              <a:schemeClr val="bg2"/>
            </a:solidFill>
            <a:latin typeface="Segoe Print" pitchFamily="2" charset="0"/>
          </a:endParaRPr>
        </a:p>
      </dsp:txBody>
      <dsp:txXfrm rot="-10800000">
        <a:off x="1092200" y="1422399"/>
        <a:ext cx="1092199" cy="711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>
                <a:gd name="T0" fmla="*/ 224 w 462"/>
                <a:gd name="T1" fmla="*/ 439 h 618"/>
                <a:gd name="T2" fmla="*/ 193 w 462"/>
                <a:gd name="T3" fmla="*/ 434 h 618"/>
                <a:gd name="T4" fmla="*/ 165 w 462"/>
                <a:gd name="T5" fmla="*/ 436 h 618"/>
                <a:gd name="T6" fmla="*/ 156 w 462"/>
                <a:gd name="T7" fmla="*/ 444 h 618"/>
                <a:gd name="T8" fmla="*/ 147 w 462"/>
                <a:gd name="T9" fmla="*/ 461 h 618"/>
                <a:gd name="T10" fmla="*/ 147 w 462"/>
                <a:gd name="T11" fmla="*/ 487 h 618"/>
                <a:gd name="T12" fmla="*/ 143 w 462"/>
                <a:gd name="T13" fmla="*/ 513 h 618"/>
                <a:gd name="T14" fmla="*/ 136 w 462"/>
                <a:gd name="T15" fmla="*/ 537 h 618"/>
                <a:gd name="T16" fmla="*/ 7 w 462"/>
                <a:gd name="T17" fmla="*/ 549 h 618"/>
                <a:gd name="T18" fmla="*/ 5 w 462"/>
                <a:gd name="T19" fmla="*/ 510 h 618"/>
                <a:gd name="T20" fmla="*/ 1 w 462"/>
                <a:gd name="T21" fmla="*/ 472 h 618"/>
                <a:gd name="T22" fmla="*/ 1 w 462"/>
                <a:gd name="T23" fmla="*/ 433 h 618"/>
                <a:gd name="T24" fmla="*/ 12 w 462"/>
                <a:gd name="T25" fmla="*/ 392 h 618"/>
                <a:gd name="T26" fmla="*/ 37 w 462"/>
                <a:gd name="T27" fmla="*/ 383 h 618"/>
                <a:gd name="T28" fmla="*/ 66 w 462"/>
                <a:gd name="T29" fmla="*/ 389 h 618"/>
                <a:gd name="T30" fmla="*/ 94 w 462"/>
                <a:gd name="T31" fmla="*/ 403 h 618"/>
                <a:gd name="T32" fmla="*/ 120 w 462"/>
                <a:gd name="T33" fmla="*/ 417 h 618"/>
                <a:gd name="T34" fmla="*/ 156 w 462"/>
                <a:gd name="T35" fmla="*/ 399 h 618"/>
                <a:gd name="T36" fmla="*/ 166 w 462"/>
                <a:gd name="T37" fmla="*/ 363 h 618"/>
                <a:gd name="T38" fmla="*/ 164 w 462"/>
                <a:gd name="T39" fmla="*/ 321 h 618"/>
                <a:gd name="T40" fmla="*/ 158 w 462"/>
                <a:gd name="T41" fmla="*/ 280 h 618"/>
                <a:gd name="T42" fmla="*/ 71 w 462"/>
                <a:gd name="T43" fmla="*/ 135 h 618"/>
                <a:gd name="T44" fmla="*/ 104 w 462"/>
                <a:gd name="T45" fmla="*/ 141 h 618"/>
                <a:gd name="T46" fmla="*/ 137 w 462"/>
                <a:gd name="T47" fmla="*/ 147 h 618"/>
                <a:gd name="T48" fmla="*/ 170 w 462"/>
                <a:gd name="T49" fmla="*/ 144 h 618"/>
                <a:gd name="T50" fmla="*/ 195 w 462"/>
                <a:gd name="T51" fmla="*/ 128 h 618"/>
                <a:gd name="T52" fmla="*/ 206 w 462"/>
                <a:gd name="T53" fmla="*/ 114 h 618"/>
                <a:gd name="T54" fmla="*/ 216 w 462"/>
                <a:gd name="T55" fmla="*/ 92 h 618"/>
                <a:gd name="T56" fmla="*/ 211 w 462"/>
                <a:gd name="T57" fmla="*/ 69 h 618"/>
                <a:gd name="T58" fmla="*/ 207 w 462"/>
                <a:gd name="T59" fmla="*/ 47 h 618"/>
                <a:gd name="T60" fmla="*/ 208 w 462"/>
                <a:gd name="T61" fmla="*/ 24 h 618"/>
                <a:gd name="T62" fmla="*/ 221 w 462"/>
                <a:gd name="T63" fmla="*/ 2 h 618"/>
                <a:gd name="T64" fmla="*/ 245 w 462"/>
                <a:gd name="T65" fmla="*/ 0 h 618"/>
                <a:gd name="T66" fmla="*/ 272 w 462"/>
                <a:gd name="T67" fmla="*/ 5 h 618"/>
                <a:gd name="T68" fmla="*/ 296 w 462"/>
                <a:gd name="T69" fmla="*/ 17 h 618"/>
                <a:gd name="T70" fmla="*/ 316 w 462"/>
                <a:gd name="T71" fmla="*/ 38 h 618"/>
                <a:gd name="T72" fmla="*/ 317 w 462"/>
                <a:gd name="T73" fmla="*/ 66 h 618"/>
                <a:gd name="T74" fmla="*/ 304 w 462"/>
                <a:gd name="T75" fmla="*/ 94 h 618"/>
                <a:gd name="T76" fmla="*/ 294 w 462"/>
                <a:gd name="T77" fmla="*/ 125 h 618"/>
                <a:gd name="T78" fmla="*/ 302 w 462"/>
                <a:gd name="T79" fmla="*/ 158 h 618"/>
                <a:gd name="T80" fmla="*/ 337 w 462"/>
                <a:gd name="T81" fmla="*/ 181 h 618"/>
                <a:gd name="T82" fmla="*/ 380 w 462"/>
                <a:gd name="T83" fmla="*/ 188 h 618"/>
                <a:gd name="T84" fmla="*/ 427 w 462"/>
                <a:gd name="T85" fmla="*/ 190 h 618"/>
                <a:gd name="T86" fmla="*/ 431 w 462"/>
                <a:gd name="T87" fmla="*/ 329 h 618"/>
                <a:gd name="T88" fmla="*/ 401 w 462"/>
                <a:gd name="T89" fmla="*/ 338 h 618"/>
                <a:gd name="T90" fmla="*/ 370 w 462"/>
                <a:gd name="T91" fmla="*/ 331 h 618"/>
                <a:gd name="T92" fmla="*/ 337 w 462"/>
                <a:gd name="T93" fmla="*/ 319 h 618"/>
                <a:gd name="T94" fmla="*/ 303 w 462"/>
                <a:gd name="T95" fmla="*/ 316 h 618"/>
                <a:gd name="T96" fmla="*/ 281 w 462"/>
                <a:gd name="T97" fmla="*/ 333 h 618"/>
                <a:gd name="T98" fmla="*/ 268 w 462"/>
                <a:gd name="T99" fmla="*/ 361 h 618"/>
                <a:gd name="T100" fmla="*/ 263 w 462"/>
                <a:gd name="T101" fmla="*/ 393 h 618"/>
                <a:gd name="T102" fmla="*/ 264 w 462"/>
                <a:gd name="T103" fmla="*/ 427 h 618"/>
                <a:gd name="T104" fmla="*/ 286 w 462"/>
                <a:gd name="T105" fmla="*/ 457 h 618"/>
                <a:gd name="T106" fmla="*/ 317 w 462"/>
                <a:gd name="T107" fmla="*/ 464 h 618"/>
                <a:gd name="T108" fmla="*/ 354 w 462"/>
                <a:gd name="T109" fmla="*/ 463 h 618"/>
                <a:gd name="T110" fmla="*/ 392 w 462"/>
                <a:gd name="T111" fmla="*/ 473 h 618"/>
                <a:gd name="T112" fmla="*/ 401 w 462"/>
                <a:gd name="T113" fmla="*/ 509 h 618"/>
                <a:gd name="T114" fmla="*/ 403 w 462"/>
                <a:gd name="T115" fmla="*/ 547 h 618"/>
                <a:gd name="T116" fmla="*/ 398 w 462"/>
                <a:gd name="T117" fmla="*/ 583 h 618"/>
                <a:gd name="T118" fmla="*/ 388 w 462"/>
                <a:gd name="T119" fmla="*/ 617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>
                <a:gd name="T0" fmla="*/ 186 w 624"/>
                <a:gd name="T1" fmla="*/ 342 h 371"/>
                <a:gd name="T2" fmla="*/ 175 w 624"/>
                <a:gd name="T3" fmla="*/ 308 h 371"/>
                <a:gd name="T4" fmla="*/ 149 w 624"/>
                <a:gd name="T5" fmla="*/ 280 h 371"/>
                <a:gd name="T6" fmla="*/ 124 w 624"/>
                <a:gd name="T7" fmla="*/ 270 h 371"/>
                <a:gd name="T8" fmla="*/ 104 w 624"/>
                <a:gd name="T9" fmla="*/ 269 h 371"/>
                <a:gd name="T10" fmla="*/ 10 w 624"/>
                <a:gd name="T11" fmla="*/ 290 h 371"/>
                <a:gd name="T12" fmla="*/ 3 w 624"/>
                <a:gd name="T13" fmla="*/ 264 h 371"/>
                <a:gd name="T14" fmla="*/ 0 w 624"/>
                <a:gd name="T15" fmla="*/ 236 h 371"/>
                <a:gd name="T16" fmla="*/ 4 w 624"/>
                <a:gd name="T17" fmla="*/ 214 h 371"/>
                <a:gd name="T18" fmla="*/ 22 w 624"/>
                <a:gd name="T19" fmla="*/ 200 h 371"/>
                <a:gd name="T20" fmla="*/ 53 w 624"/>
                <a:gd name="T21" fmla="*/ 200 h 371"/>
                <a:gd name="T22" fmla="*/ 90 w 624"/>
                <a:gd name="T23" fmla="*/ 208 h 371"/>
                <a:gd name="T24" fmla="*/ 126 w 624"/>
                <a:gd name="T25" fmla="*/ 190 h 371"/>
                <a:gd name="T26" fmla="*/ 144 w 624"/>
                <a:gd name="T27" fmla="*/ 33 h 371"/>
                <a:gd name="T28" fmla="*/ 174 w 624"/>
                <a:gd name="T29" fmla="*/ 28 h 371"/>
                <a:gd name="T30" fmla="*/ 206 w 624"/>
                <a:gd name="T31" fmla="*/ 31 h 371"/>
                <a:gd name="T32" fmla="*/ 230 w 624"/>
                <a:gd name="T33" fmla="*/ 57 h 371"/>
                <a:gd name="T34" fmla="*/ 236 w 624"/>
                <a:gd name="T35" fmla="*/ 99 h 371"/>
                <a:gd name="T36" fmla="*/ 249 w 624"/>
                <a:gd name="T37" fmla="*/ 138 h 371"/>
                <a:gd name="T38" fmla="*/ 293 w 624"/>
                <a:gd name="T39" fmla="*/ 159 h 371"/>
                <a:gd name="T40" fmla="*/ 345 w 624"/>
                <a:gd name="T41" fmla="*/ 148 h 371"/>
                <a:gd name="T42" fmla="*/ 366 w 624"/>
                <a:gd name="T43" fmla="*/ 119 h 371"/>
                <a:gd name="T44" fmla="*/ 361 w 624"/>
                <a:gd name="T45" fmla="*/ 91 h 371"/>
                <a:gd name="T46" fmla="*/ 352 w 624"/>
                <a:gd name="T47" fmla="*/ 62 h 371"/>
                <a:gd name="T48" fmla="*/ 363 w 624"/>
                <a:gd name="T49" fmla="*/ 34 h 371"/>
                <a:gd name="T50" fmla="*/ 398 w 624"/>
                <a:gd name="T51" fmla="*/ 17 h 371"/>
                <a:gd name="T52" fmla="*/ 439 w 624"/>
                <a:gd name="T53" fmla="*/ 7 h 371"/>
                <a:gd name="T54" fmla="*/ 474 w 624"/>
                <a:gd name="T55" fmla="*/ 5 h 371"/>
                <a:gd name="T56" fmla="*/ 479 w 624"/>
                <a:gd name="T57" fmla="*/ 37 h 371"/>
                <a:gd name="T58" fmla="*/ 483 w 624"/>
                <a:gd name="T59" fmla="*/ 70 h 371"/>
                <a:gd name="T60" fmla="*/ 507 w 624"/>
                <a:gd name="T61" fmla="*/ 97 h 371"/>
                <a:gd name="T62" fmla="*/ 535 w 624"/>
                <a:gd name="T63" fmla="*/ 101 h 371"/>
                <a:gd name="T64" fmla="*/ 566 w 624"/>
                <a:gd name="T65" fmla="*/ 94 h 371"/>
                <a:gd name="T66" fmla="*/ 598 w 624"/>
                <a:gd name="T67" fmla="*/ 94 h 371"/>
                <a:gd name="T68" fmla="*/ 620 w 624"/>
                <a:gd name="T69" fmla="*/ 125 h 371"/>
                <a:gd name="T70" fmla="*/ 621 w 624"/>
                <a:gd name="T71" fmla="*/ 162 h 371"/>
                <a:gd name="T72" fmla="*/ 608 w 624"/>
                <a:gd name="T73" fmla="*/ 178 h 371"/>
                <a:gd name="T74" fmla="*/ 573 w 624"/>
                <a:gd name="T75" fmla="*/ 183 h 371"/>
                <a:gd name="T76" fmla="*/ 524 w 624"/>
                <a:gd name="T77" fmla="*/ 186 h 371"/>
                <a:gd name="T78" fmla="*/ 514 w 624"/>
                <a:gd name="T79" fmla="*/ 197 h 371"/>
                <a:gd name="T80" fmla="*/ 519 w 624"/>
                <a:gd name="T81" fmla="*/ 333 h 371"/>
                <a:gd name="T82" fmla="*/ 486 w 624"/>
                <a:gd name="T83" fmla="*/ 342 h 371"/>
                <a:gd name="T84" fmla="*/ 449 w 624"/>
                <a:gd name="T85" fmla="*/ 344 h 371"/>
                <a:gd name="T86" fmla="*/ 412 w 624"/>
                <a:gd name="T87" fmla="*/ 338 h 371"/>
                <a:gd name="T88" fmla="*/ 402 w 624"/>
                <a:gd name="T89" fmla="*/ 311 h 371"/>
                <a:gd name="T90" fmla="*/ 402 w 624"/>
                <a:gd name="T91" fmla="*/ 283 h 371"/>
                <a:gd name="T92" fmla="*/ 397 w 624"/>
                <a:gd name="T93" fmla="*/ 254 h 371"/>
                <a:gd name="T94" fmla="*/ 367 w 624"/>
                <a:gd name="T95" fmla="*/ 236 h 371"/>
                <a:gd name="T96" fmla="*/ 329 w 624"/>
                <a:gd name="T97" fmla="*/ 237 h 371"/>
                <a:gd name="T98" fmla="*/ 289 w 624"/>
                <a:gd name="T99" fmla="*/ 248 h 371"/>
                <a:gd name="T100" fmla="*/ 263 w 624"/>
                <a:gd name="T101" fmla="*/ 264 h 371"/>
                <a:gd name="T102" fmla="*/ 262 w 624"/>
                <a:gd name="T103" fmla="*/ 293 h 371"/>
                <a:gd name="T104" fmla="*/ 276 w 624"/>
                <a:gd name="T105" fmla="*/ 322 h 371"/>
                <a:gd name="T106" fmla="*/ 257 w 624"/>
                <a:gd name="T107" fmla="*/ 360 h 371"/>
                <a:gd name="T108" fmla="*/ 210 w 624"/>
                <a:gd name="T109" fmla="*/ 36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>
                <a:gd name="T0" fmla="*/ 232 w 409"/>
                <a:gd name="T1" fmla="*/ 620 h 621"/>
                <a:gd name="T2" fmla="*/ 189 w 409"/>
                <a:gd name="T3" fmla="*/ 605 h 621"/>
                <a:gd name="T4" fmla="*/ 182 w 409"/>
                <a:gd name="T5" fmla="*/ 565 h 621"/>
                <a:gd name="T6" fmla="*/ 193 w 409"/>
                <a:gd name="T7" fmla="*/ 519 h 621"/>
                <a:gd name="T8" fmla="*/ 165 w 409"/>
                <a:gd name="T9" fmla="*/ 492 h 621"/>
                <a:gd name="T10" fmla="*/ 126 w 409"/>
                <a:gd name="T11" fmla="*/ 490 h 621"/>
                <a:gd name="T12" fmla="*/ 87 w 409"/>
                <a:gd name="T13" fmla="*/ 497 h 621"/>
                <a:gd name="T14" fmla="*/ 44 w 409"/>
                <a:gd name="T15" fmla="*/ 505 h 621"/>
                <a:gd name="T16" fmla="*/ 25 w 409"/>
                <a:gd name="T17" fmla="*/ 493 h 621"/>
                <a:gd name="T18" fmla="*/ 21 w 409"/>
                <a:gd name="T19" fmla="*/ 472 h 621"/>
                <a:gd name="T20" fmla="*/ 19 w 409"/>
                <a:gd name="T21" fmla="*/ 448 h 621"/>
                <a:gd name="T22" fmla="*/ 17 w 409"/>
                <a:gd name="T23" fmla="*/ 423 h 621"/>
                <a:gd name="T24" fmla="*/ 21 w 409"/>
                <a:gd name="T25" fmla="*/ 396 h 621"/>
                <a:gd name="T26" fmla="*/ 52 w 409"/>
                <a:gd name="T27" fmla="*/ 377 h 621"/>
                <a:gd name="T28" fmla="*/ 82 w 409"/>
                <a:gd name="T29" fmla="*/ 375 h 621"/>
                <a:gd name="T30" fmla="*/ 116 w 409"/>
                <a:gd name="T31" fmla="*/ 373 h 621"/>
                <a:gd name="T32" fmla="*/ 137 w 409"/>
                <a:gd name="T33" fmla="*/ 354 h 621"/>
                <a:gd name="T34" fmla="*/ 151 w 409"/>
                <a:gd name="T35" fmla="*/ 327 h 621"/>
                <a:gd name="T36" fmla="*/ 151 w 409"/>
                <a:gd name="T37" fmla="*/ 294 h 621"/>
                <a:gd name="T38" fmla="*/ 137 w 409"/>
                <a:gd name="T39" fmla="*/ 262 h 621"/>
                <a:gd name="T40" fmla="*/ 111 w 409"/>
                <a:gd name="T41" fmla="*/ 256 h 621"/>
                <a:gd name="T42" fmla="*/ 86 w 409"/>
                <a:gd name="T43" fmla="*/ 264 h 621"/>
                <a:gd name="T44" fmla="*/ 60 w 409"/>
                <a:gd name="T45" fmla="*/ 275 h 621"/>
                <a:gd name="T46" fmla="*/ 35 w 409"/>
                <a:gd name="T47" fmla="*/ 282 h 621"/>
                <a:gd name="T48" fmla="*/ 6 w 409"/>
                <a:gd name="T49" fmla="*/ 268 h 621"/>
                <a:gd name="T50" fmla="*/ 1 w 409"/>
                <a:gd name="T51" fmla="*/ 231 h 621"/>
                <a:gd name="T52" fmla="*/ 9 w 409"/>
                <a:gd name="T53" fmla="*/ 205 h 621"/>
                <a:gd name="T54" fmla="*/ 15 w 409"/>
                <a:gd name="T55" fmla="*/ 175 h 621"/>
                <a:gd name="T56" fmla="*/ 44 w 409"/>
                <a:gd name="T57" fmla="*/ 161 h 621"/>
                <a:gd name="T58" fmla="*/ 87 w 409"/>
                <a:gd name="T59" fmla="*/ 156 h 621"/>
                <a:gd name="T60" fmla="*/ 127 w 409"/>
                <a:gd name="T61" fmla="*/ 145 h 621"/>
                <a:gd name="T62" fmla="*/ 154 w 409"/>
                <a:gd name="T63" fmla="*/ 113 h 621"/>
                <a:gd name="T64" fmla="*/ 152 w 409"/>
                <a:gd name="T65" fmla="*/ 72 h 621"/>
                <a:gd name="T66" fmla="*/ 150 w 409"/>
                <a:gd name="T67" fmla="*/ 29 h 621"/>
                <a:gd name="T68" fmla="*/ 186 w 409"/>
                <a:gd name="T69" fmla="*/ 4 h 621"/>
                <a:gd name="T70" fmla="*/ 228 w 409"/>
                <a:gd name="T71" fmla="*/ 1 h 621"/>
                <a:gd name="T72" fmla="*/ 252 w 409"/>
                <a:gd name="T73" fmla="*/ 22 h 621"/>
                <a:gd name="T74" fmla="*/ 248 w 409"/>
                <a:gd name="T75" fmla="*/ 53 h 621"/>
                <a:gd name="T76" fmla="*/ 241 w 409"/>
                <a:gd name="T77" fmla="*/ 86 h 621"/>
                <a:gd name="T78" fmla="*/ 247 w 409"/>
                <a:gd name="T79" fmla="*/ 116 h 621"/>
                <a:gd name="T80" fmla="*/ 371 w 409"/>
                <a:gd name="T81" fmla="*/ 252 h 621"/>
                <a:gd name="T82" fmla="*/ 338 w 409"/>
                <a:gd name="T83" fmla="*/ 262 h 621"/>
                <a:gd name="T84" fmla="*/ 301 w 409"/>
                <a:gd name="T85" fmla="*/ 257 h 621"/>
                <a:gd name="T86" fmla="*/ 264 w 409"/>
                <a:gd name="T87" fmla="*/ 260 h 621"/>
                <a:gd name="T88" fmla="*/ 237 w 409"/>
                <a:gd name="T89" fmla="*/ 286 h 621"/>
                <a:gd name="T90" fmla="*/ 233 w 409"/>
                <a:gd name="T91" fmla="*/ 316 h 621"/>
                <a:gd name="T92" fmla="*/ 234 w 409"/>
                <a:gd name="T93" fmla="*/ 348 h 621"/>
                <a:gd name="T94" fmla="*/ 245 w 409"/>
                <a:gd name="T95" fmla="*/ 377 h 621"/>
                <a:gd name="T96" fmla="*/ 265 w 409"/>
                <a:gd name="T97" fmla="*/ 400 h 621"/>
                <a:gd name="T98" fmla="*/ 284 w 409"/>
                <a:gd name="T99" fmla="*/ 397 h 621"/>
                <a:gd name="T100" fmla="*/ 303 w 409"/>
                <a:gd name="T101" fmla="*/ 385 h 621"/>
                <a:gd name="T102" fmla="*/ 322 w 409"/>
                <a:gd name="T103" fmla="*/ 370 h 621"/>
                <a:gd name="T104" fmla="*/ 345 w 409"/>
                <a:gd name="T105" fmla="*/ 356 h 621"/>
                <a:gd name="T106" fmla="*/ 383 w 409"/>
                <a:gd name="T107" fmla="*/ 363 h 621"/>
                <a:gd name="T108" fmla="*/ 407 w 409"/>
                <a:gd name="T109" fmla="*/ 390 h 621"/>
                <a:gd name="T110" fmla="*/ 407 w 409"/>
                <a:gd name="T111" fmla="*/ 416 h 621"/>
                <a:gd name="T112" fmla="*/ 402 w 409"/>
                <a:gd name="T113" fmla="*/ 444 h 621"/>
                <a:gd name="T114" fmla="*/ 368 w 409"/>
                <a:gd name="T115" fmla="*/ 456 h 621"/>
                <a:gd name="T116" fmla="*/ 327 w 409"/>
                <a:gd name="T117" fmla="*/ 467 h 621"/>
                <a:gd name="T118" fmla="*/ 291 w 409"/>
                <a:gd name="T119" fmla="*/ 485 h 621"/>
                <a:gd name="T120" fmla="*/ 266 w 409"/>
                <a:gd name="T121" fmla="*/ 611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>
                <a:gd name="T0" fmla="*/ 246 w 439"/>
                <a:gd name="T1" fmla="*/ 372 h 396"/>
                <a:gd name="T2" fmla="*/ 237 w 439"/>
                <a:gd name="T3" fmla="*/ 330 h 396"/>
                <a:gd name="T4" fmla="*/ 222 w 439"/>
                <a:gd name="T5" fmla="*/ 293 h 396"/>
                <a:gd name="T6" fmla="*/ 185 w 439"/>
                <a:gd name="T7" fmla="*/ 278 h 396"/>
                <a:gd name="T8" fmla="*/ 142 w 439"/>
                <a:gd name="T9" fmla="*/ 289 h 396"/>
                <a:gd name="T10" fmla="*/ 104 w 439"/>
                <a:gd name="T11" fmla="*/ 293 h 396"/>
                <a:gd name="T12" fmla="*/ 85 w 439"/>
                <a:gd name="T13" fmla="*/ 275 h 396"/>
                <a:gd name="T14" fmla="*/ 73 w 439"/>
                <a:gd name="T15" fmla="*/ 247 h 396"/>
                <a:gd name="T16" fmla="*/ 67 w 439"/>
                <a:gd name="T17" fmla="*/ 215 h 396"/>
                <a:gd name="T18" fmla="*/ 68 w 439"/>
                <a:gd name="T19" fmla="*/ 185 h 396"/>
                <a:gd name="T20" fmla="*/ 99 w 439"/>
                <a:gd name="T21" fmla="*/ 176 h 396"/>
                <a:gd name="T22" fmla="*/ 139 w 439"/>
                <a:gd name="T23" fmla="*/ 183 h 396"/>
                <a:gd name="T24" fmla="*/ 167 w 439"/>
                <a:gd name="T25" fmla="*/ 170 h 396"/>
                <a:gd name="T26" fmla="*/ 179 w 439"/>
                <a:gd name="T27" fmla="*/ 149 h 396"/>
                <a:gd name="T28" fmla="*/ 181 w 439"/>
                <a:gd name="T29" fmla="*/ 123 h 396"/>
                <a:gd name="T30" fmla="*/ 180 w 439"/>
                <a:gd name="T31" fmla="*/ 96 h 396"/>
                <a:gd name="T32" fmla="*/ 170 w 439"/>
                <a:gd name="T33" fmla="*/ 68 h 396"/>
                <a:gd name="T34" fmla="*/ 146 w 439"/>
                <a:gd name="T35" fmla="*/ 48 h 396"/>
                <a:gd name="T36" fmla="*/ 115 w 439"/>
                <a:gd name="T37" fmla="*/ 49 h 396"/>
                <a:gd name="T38" fmla="*/ 86 w 439"/>
                <a:gd name="T39" fmla="*/ 62 h 396"/>
                <a:gd name="T40" fmla="*/ 56 w 439"/>
                <a:gd name="T41" fmla="*/ 71 h 396"/>
                <a:gd name="T42" fmla="*/ 26 w 439"/>
                <a:gd name="T43" fmla="*/ 62 h 396"/>
                <a:gd name="T44" fmla="*/ 11 w 439"/>
                <a:gd name="T45" fmla="*/ 43 h 396"/>
                <a:gd name="T46" fmla="*/ 1 w 439"/>
                <a:gd name="T47" fmla="*/ 22 h 396"/>
                <a:gd name="T48" fmla="*/ 388 w 439"/>
                <a:gd name="T49" fmla="*/ 18 h 396"/>
                <a:gd name="T50" fmla="*/ 367 w 439"/>
                <a:gd name="T51" fmla="*/ 21 h 396"/>
                <a:gd name="T52" fmla="*/ 346 w 439"/>
                <a:gd name="T53" fmla="*/ 18 h 396"/>
                <a:gd name="T54" fmla="*/ 324 w 439"/>
                <a:gd name="T55" fmla="*/ 13 h 396"/>
                <a:gd name="T56" fmla="*/ 299 w 439"/>
                <a:gd name="T57" fmla="*/ 18 h 396"/>
                <a:gd name="T58" fmla="*/ 278 w 439"/>
                <a:gd name="T59" fmla="*/ 43 h 396"/>
                <a:gd name="T60" fmla="*/ 277 w 439"/>
                <a:gd name="T61" fmla="*/ 75 h 396"/>
                <a:gd name="T62" fmla="*/ 281 w 439"/>
                <a:gd name="T63" fmla="*/ 99 h 396"/>
                <a:gd name="T64" fmla="*/ 287 w 439"/>
                <a:gd name="T65" fmla="*/ 124 h 396"/>
                <a:gd name="T66" fmla="*/ 300 w 439"/>
                <a:gd name="T67" fmla="*/ 145 h 396"/>
                <a:gd name="T68" fmla="*/ 325 w 439"/>
                <a:gd name="T69" fmla="*/ 159 h 396"/>
                <a:gd name="T70" fmla="*/ 349 w 439"/>
                <a:gd name="T71" fmla="*/ 158 h 396"/>
                <a:gd name="T72" fmla="*/ 371 w 439"/>
                <a:gd name="T73" fmla="*/ 148 h 396"/>
                <a:gd name="T74" fmla="*/ 394 w 439"/>
                <a:gd name="T75" fmla="*/ 138 h 396"/>
                <a:gd name="T76" fmla="*/ 418 w 439"/>
                <a:gd name="T77" fmla="*/ 142 h 396"/>
                <a:gd name="T78" fmla="*/ 428 w 439"/>
                <a:gd name="T79" fmla="*/ 163 h 396"/>
                <a:gd name="T80" fmla="*/ 434 w 439"/>
                <a:gd name="T81" fmla="*/ 188 h 396"/>
                <a:gd name="T82" fmla="*/ 436 w 439"/>
                <a:gd name="T83" fmla="*/ 215 h 396"/>
                <a:gd name="T84" fmla="*/ 428 w 439"/>
                <a:gd name="T85" fmla="*/ 234 h 396"/>
                <a:gd name="T86" fmla="*/ 389 w 439"/>
                <a:gd name="T87" fmla="*/ 242 h 396"/>
                <a:gd name="T88" fmla="*/ 355 w 439"/>
                <a:gd name="T89" fmla="*/ 257 h 396"/>
                <a:gd name="T90" fmla="*/ 339 w 439"/>
                <a:gd name="T91" fmla="*/ 282 h 396"/>
                <a:gd name="T92" fmla="*/ 345 w 439"/>
                <a:gd name="T93" fmla="*/ 313 h 396"/>
                <a:gd name="T94" fmla="*/ 364 w 439"/>
                <a:gd name="T95" fmla="*/ 340 h 396"/>
                <a:gd name="T96" fmla="*/ 361 w 439"/>
                <a:gd name="T97" fmla="*/ 368 h 396"/>
                <a:gd name="T98" fmla="*/ 339 w 439"/>
                <a:gd name="T99" fmla="*/ 379 h 396"/>
                <a:gd name="T100" fmla="*/ 315 w 439"/>
                <a:gd name="T101" fmla="*/ 387 h 396"/>
                <a:gd name="T102" fmla="*/ 290 w 439"/>
                <a:gd name="T103" fmla="*/ 392 h 396"/>
                <a:gd name="T104" fmla="*/ 264 w 439"/>
                <a:gd name="T105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>
                <a:gd name="T0" fmla="*/ 315 w 337"/>
                <a:gd name="T1" fmla="*/ 160 h 355"/>
                <a:gd name="T2" fmla="*/ 280 w 337"/>
                <a:gd name="T3" fmla="*/ 168 h 355"/>
                <a:gd name="T4" fmla="*/ 247 w 337"/>
                <a:gd name="T5" fmla="*/ 179 h 355"/>
                <a:gd name="T6" fmla="*/ 232 w 337"/>
                <a:gd name="T7" fmla="*/ 209 h 355"/>
                <a:gd name="T8" fmla="*/ 240 w 337"/>
                <a:gd name="T9" fmla="*/ 243 h 355"/>
                <a:gd name="T10" fmla="*/ 243 w 337"/>
                <a:gd name="T11" fmla="*/ 275 h 355"/>
                <a:gd name="T12" fmla="*/ 227 w 337"/>
                <a:gd name="T13" fmla="*/ 291 h 355"/>
                <a:gd name="T14" fmla="*/ 202 w 337"/>
                <a:gd name="T15" fmla="*/ 300 h 355"/>
                <a:gd name="T16" fmla="*/ 175 w 337"/>
                <a:gd name="T17" fmla="*/ 303 h 355"/>
                <a:gd name="T18" fmla="*/ 149 w 337"/>
                <a:gd name="T19" fmla="*/ 303 h 355"/>
                <a:gd name="T20" fmla="*/ 142 w 337"/>
                <a:gd name="T21" fmla="*/ 276 h 355"/>
                <a:gd name="T22" fmla="*/ 149 w 337"/>
                <a:gd name="T23" fmla="*/ 243 h 355"/>
                <a:gd name="T24" fmla="*/ 139 w 337"/>
                <a:gd name="T25" fmla="*/ 220 h 355"/>
                <a:gd name="T26" fmla="*/ 121 w 337"/>
                <a:gd name="T27" fmla="*/ 210 h 355"/>
                <a:gd name="T28" fmla="*/ 99 w 337"/>
                <a:gd name="T29" fmla="*/ 206 h 355"/>
                <a:gd name="T30" fmla="*/ 75 w 337"/>
                <a:gd name="T31" fmla="*/ 207 h 355"/>
                <a:gd name="T32" fmla="*/ 51 w 337"/>
                <a:gd name="T33" fmla="*/ 216 h 355"/>
                <a:gd name="T34" fmla="*/ 34 w 337"/>
                <a:gd name="T35" fmla="*/ 234 h 355"/>
                <a:gd name="T36" fmla="*/ 32 w 337"/>
                <a:gd name="T37" fmla="*/ 260 h 355"/>
                <a:gd name="T38" fmla="*/ 43 w 337"/>
                <a:gd name="T39" fmla="*/ 284 h 355"/>
                <a:gd name="T40" fmla="*/ 50 w 337"/>
                <a:gd name="T41" fmla="*/ 309 h 355"/>
                <a:gd name="T42" fmla="*/ 41 w 337"/>
                <a:gd name="T43" fmla="*/ 333 h 355"/>
                <a:gd name="T44" fmla="*/ 25 w 337"/>
                <a:gd name="T45" fmla="*/ 345 h 355"/>
                <a:gd name="T46" fmla="*/ 7 w 337"/>
                <a:gd name="T47" fmla="*/ 353 h 355"/>
                <a:gd name="T48" fmla="*/ 14 w 337"/>
                <a:gd name="T49" fmla="*/ 34 h 355"/>
                <a:gd name="T50" fmla="*/ 16 w 337"/>
                <a:gd name="T51" fmla="*/ 51 h 355"/>
                <a:gd name="T52" fmla="*/ 13 w 337"/>
                <a:gd name="T53" fmla="*/ 68 h 355"/>
                <a:gd name="T54" fmla="*/ 9 w 337"/>
                <a:gd name="T55" fmla="*/ 87 h 355"/>
                <a:gd name="T56" fmla="*/ 12 w 337"/>
                <a:gd name="T57" fmla="*/ 107 h 355"/>
                <a:gd name="T58" fmla="*/ 33 w 337"/>
                <a:gd name="T59" fmla="*/ 126 h 355"/>
                <a:gd name="T60" fmla="*/ 61 w 337"/>
                <a:gd name="T61" fmla="*/ 127 h 355"/>
                <a:gd name="T62" fmla="*/ 81 w 337"/>
                <a:gd name="T63" fmla="*/ 124 h 355"/>
                <a:gd name="T64" fmla="*/ 103 w 337"/>
                <a:gd name="T65" fmla="*/ 121 h 355"/>
                <a:gd name="T66" fmla="*/ 122 w 337"/>
                <a:gd name="T67" fmla="*/ 110 h 355"/>
                <a:gd name="T68" fmla="*/ 135 w 337"/>
                <a:gd name="T69" fmla="*/ 91 h 355"/>
                <a:gd name="T70" fmla="*/ 134 w 337"/>
                <a:gd name="T71" fmla="*/ 71 h 355"/>
                <a:gd name="T72" fmla="*/ 126 w 337"/>
                <a:gd name="T73" fmla="*/ 52 h 355"/>
                <a:gd name="T74" fmla="*/ 118 w 337"/>
                <a:gd name="T75" fmla="*/ 33 h 355"/>
                <a:gd name="T76" fmla="*/ 122 w 337"/>
                <a:gd name="T77" fmla="*/ 13 h 355"/>
                <a:gd name="T78" fmla="*/ 140 w 337"/>
                <a:gd name="T79" fmla="*/ 6 h 355"/>
                <a:gd name="T80" fmla="*/ 163 w 337"/>
                <a:gd name="T81" fmla="*/ 1 h 355"/>
                <a:gd name="T82" fmla="*/ 186 w 337"/>
                <a:gd name="T83" fmla="*/ 1 h 355"/>
                <a:gd name="T84" fmla="*/ 202 w 337"/>
                <a:gd name="T85" fmla="*/ 8 h 355"/>
                <a:gd name="T86" fmla="*/ 207 w 337"/>
                <a:gd name="T87" fmla="*/ 41 h 355"/>
                <a:gd name="T88" fmla="*/ 219 w 337"/>
                <a:gd name="T89" fmla="*/ 68 h 355"/>
                <a:gd name="T90" fmla="*/ 241 w 337"/>
                <a:gd name="T91" fmla="*/ 82 h 355"/>
                <a:gd name="T92" fmla="*/ 267 w 337"/>
                <a:gd name="T93" fmla="*/ 78 h 355"/>
                <a:gd name="T94" fmla="*/ 292 w 337"/>
                <a:gd name="T95" fmla="*/ 64 h 355"/>
                <a:gd name="T96" fmla="*/ 316 w 337"/>
                <a:gd name="T97" fmla="*/ 67 h 355"/>
                <a:gd name="T98" fmla="*/ 323 w 337"/>
                <a:gd name="T99" fmla="*/ 85 h 355"/>
                <a:gd name="T100" fmla="*/ 329 w 337"/>
                <a:gd name="T101" fmla="*/ 105 h 355"/>
                <a:gd name="T102" fmla="*/ 334 w 337"/>
                <a:gd name="T103" fmla="*/ 126 h 355"/>
                <a:gd name="T104" fmla="*/ 335 w 337"/>
                <a:gd name="T105" fmla="*/ 14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>
                <a:gd name="T0" fmla="*/ 131 w 426"/>
                <a:gd name="T1" fmla="*/ 340 h 341"/>
                <a:gd name="T2" fmla="*/ 132 w 426"/>
                <a:gd name="T3" fmla="*/ 311 h 341"/>
                <a:gd name="T4" fmla="*/ 128 w 426"/>
                <a:gd name="T5" fmla="*/ 290 h 341"/>
                <a:gd name="T6" fmla="*/ 100 w 426"/>
                <a:gd name="T7" fmla="*/ 265 h 341"/>
                <a:gd name="T8" fmla="*/ 37 w 426"/>
                <a:gd name="T9" fmla="*/ 249 h 341"/>
                <a:gd name="T10" fmla="*/ 2 w 426"/>
                <a:gd name="T11" fmla="*/ 210 h 341"/>
                <a:gd name="T12" fmla="*/ 0 w 426"/>
                <a:gd name="T13" fmla="*/ 174 h 341"/>
                <a:gd name="T14" fmla="*/ 10 w 426"/>
                <a:gd name="T15" fmla="*/ 150 h 341"/>
                <a:gd name="T16" fmla="*/ 32 w 426"/>
                <a:gd name="T17" fmla="*/ 135 h 341"/>
                <a:gd name="T18" fmla="*/ 48 w 426"/>
                <a:gd name="T19" fmla="*/ 136 h 341"/>
                <a:gd name="T20" fmla="*/ 82 w 426"/>
                <a:gd name="T21" fmla="*/ 142 h 341"/>
                <a:gd name="T22" fmla="*/ 98 w 426"/>
                <a:gd name="T23" fmla="*/ 145 h 341"/>
                <a:gd name="T24" fmla="*/ 123 w 426"/>
                <a:gd name="T25" fmla="*/ 146 h 341"/>
                <a:gd name="T26" fmla="*/ 154 w 426"/>
                <a:gd name="T27" fmla="*/ 136 h 341"/>
                <a:gd name="T28" fmla="*/ 172 w 426"/>
                <a:gd name="T29" fmla="*/ 117 h 341"/>
                <a:gd name="T30" fmla="*/ 181 w 426"/>
                <a:gd name="T31" fmla="*/ 103 h 341"/>
                <a:gd name="T32" fmla="*/ 185 w 426"/>
                <a:gd name="T33" fmla="*/ 91 h 341"/>
                <a:gd name="T34" fmla="*/ 181 w 426"/>
                <a:gd name="T35" fmla="*/ 75 h 341"/>
                <a:gd name="T36" fmla="*/ 178 w 426"/>
                <a:gd name="T37" fmla="*/ 57 h 341"/>
                <a:gd name="T38" fmla="*/ 175 w 426"/>
                <a:gd name="T39" fmla="*/ 41 h 341"/>
                <a:gd name="T40" fmla="*/ 177 w 426"/>
                <a:gd name="T41" fmla="*/ 23 h 341"/>
                <a:gd name="T42" fmla="*/ 185 w 426"/>
                <a:gd name="T43" fmla="*/ 4 h 341"/>
                <a:gd name="T44" fmla="*/ 201 w 426"/>
                <a:gd name="T45" fmla="*/ 0 h 341"/>
                <a:gd name="T46" fmla="*/ 220 w 426"/>
                <a:gd name="T47" fmla="*/ 0 h 341"/>
                <a:gd name="T48" fmla="*/ 240 w 426"/>
                <a:gd name="T49" fmla="*/ 4 h 341"/>
                <a:gd name="T50" fmla="*/ 246 w 426"/>
                <a:gd name="T51" fmla="*/ 7 h 341"/>
                <a:gd name="T52" fmla="*/ 265 w 426"/>
                <a:gd name="T53" fmla="*/ 16 h 341"/>
                <a:gd name="T54" fmla="*/ 275 w 426"/>
                <a:gd name="T55" fmla="*/ 25 h 341"/>
                <a:gd name="T56" fmla="*/ 284 w 426"/>
                <a:gd name="T57" fmla="*/ 37 h 341"/>
                <a:gd name="T58" fmla="*/ 287 w 426"/>
                <a:gd name="T59" fmla="*/ 58 h 341"/>
                <a:gd name="T60" fmla="*/ 280 w 426"/>
                <a:gd name="T61" fmla="*/ 80 h 341"/>
                <a:gd name="T62" fmla="*/ 269 w 426"/>
                <a:gd name="T63" fmla="*/ 101 h 341"/>
                <a:gd name="T64" fmla="*/ 261 w 426"/>
                <a:gd name="T65" fmla="*/ 132 h 341"/>
                <a:gd name="T66" fmla="*/ 271 w 426"/>
                <a:gd name="T67" fmla="*/ 157 h 341"/>
                <a:gd name="T68" fmla="*/ 286 w 426"/>
                <a:gd name="T69" fmla="*/ 171 h 341"/>
                <a:gd name="T70" fmla="*/ 305 w 426"/>
                <a:gd name="T71" fmla="*/ 181 h 341"/>
                <a:gd name="T72" fmla="*/ 326 w 426"/>
                <a:gd name="T73" fmla="*/ 185 h 341"/>
                <a:gd name="T74" fmla="*/ 337 w 426"/>
                <a:gd name="T75" fmla="*/ 186 h 341"/>
                <a:gd name="T76" fmla="*/ 360 w 426"/>
                <a:gd name="T77" fmla="*/ 188 h 341"/>
                <a:gd name="T78" fmla="*/ 395 w 426"/>
                <a:gd name="T79" fmla="*/ 190 h 341"/>
                <a:gd name="T80" fmla="*/ 417 w 426"/>
                <a:gd name="T81" fmla="*/ 208 h 341"/>
                <a:gd name="T82" fmla="*/ 425 w 426"/>
                <a:gd name="T83" fmla="*/ 246 h 341"/>
                <a:gd name="T84" fmla="*/ 412 w 426"/>
                <a:gd name="T85" fmla="*/ 300 h 341"/>
                <a:gd name="T86" fmla="*/ 400 w 426"/>
                <a:gd name="T87" fmla="*/ 329 h 341"/>
                <a:gd name="T88" fmla="*/ 393 w 426"/>
                <a:gd name="T89" fmla="*/ 334 h 341"/>
                <a:gd name="T90" fmla="*/ 377 w 426"/>
                <a:gd name="T91" fmla="*/ 339 h 341"/>
                <a:gd name="T92" fmla="*/ 362 w 426"/>
                <a:gd name="T93" fmla="*/ 338 h 341"/>
                <a:gd name="T94" fmla="*/ 338 w 426"/>
                <a:gd name="T95" fmla="*/ 331 h 341"/>
                <a:gd name="T96" fmla="*/ 329 w 426"/>
                <a:gd name="T97" fmla="*/ 327 h 341"/>
                <a:gd name="T98" fmla="*/ 313 w 426"/>
                <a:gd name="T99" fmla="*/ 322 h 341"/>
                <a:gd name="T100" fmla="*/ 297 w 426"/>
                <a:gd name="T101" fmla="*/ 317 h 341"/>
                <a:gd name="T102" fmla="*/ 280 w 426"/>
                <a:gd name="T103" fmla="*/ 315 h 341"/>
                <a:gd name="T104" fmla="*/ 260 w 426"/>
                <a:gd name="T105" fmla="*/ 324 h 341"/>
                <a:gd name="T106" fmla="*/ 246 w 426"/>
                <a:gd name="T107" fmla="*/ 340 h 341"/>
                <a:gd name="T108" fmla="*/ 131 w 426"/>
                <a:gd name="T109" fmla="*/ 34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AD2830-F273-4060-86D4-4212F8838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86030-5CC8-4862-BD32-64EE76B21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7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6125" y="609600"/>
            <a:ext cx="194627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4125" y="609600"/>
            <a:ext cx="568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E86A5-5193-4F6E-B814-5140BB00CB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6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ED484-F614-4F83-9E0A-076B4E5CA0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4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13AC2-A539-44A5-A75A-C18879A016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5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41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65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CBDDE-ADDB-4969-B498-C64558BF0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2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9A621-527F-4419-8114-66700E9D8B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5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A4931-8AD3-4F39-AFC6-75B2981291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9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F9D10-0EE8-4FE1-A679-2758A24CF5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2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2B9CC-8F96-454A-86EE-0F0157364D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1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DDB1C-7DF6-4C06-BC2C-8CA3CB84B2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>
                <a:gd name="T0" fmla="*/ 224 w 462"/>
                <a:gd name="T1" fmla="*/ 439 h 618"/>
                <a:gd name="T2" fmla="*/ 193 w 462"/>
                <a:gd name="T3" fmla="*/ 434 h 618"/>
                <a:gd name="T4" fmla="*/ 165 w 462"/>
                <a:gd name="T5" fmla="*/ 436 h 618"/>
                <a:gd name="T6" fmla="*/ 156 w 462"/>
                <a:gd name="T7" fmla="*/ 444 h 618"/>
                <a:gd name="T8" fmla="*/ 147 w 462"/>
                <a:gd name="T9" fmla="*/ 461 h 618"/>
                <a:gd name="T10" fmla="*/ 147 w 462"/>
                <a:gd name="T11" fmla="*/ 487 h 618"/>
                <a:gd name="T12" fmla="*/ 143 w 462"/>
                <a:gd name="T13" fmla="*/ 513 h 618"/>
                <a:gd name="T14" fmla="*/ 136 w 462"/>
                <a:gd name="T15" fmla="*/ 537 h 618"/>
                <a:gd name="T16" fmla="*/ 7 w 462"/>
                <a:gd name="T17" fmla="*/ 549 h 618"/>
                <a:gd name="T18" fmla="*/ 5 w 462"/>
                <a:gd name="T19" fmla="*/ 510 h 618"/>
                <a:gd name="T20" fmla="*/ 1 w 462"/>
                <a:gd name="T21" fmla="*/ 472 h 618"/>
                <a:gd name="T22" fmla="*/ 1 w 462"/>
                <a:gd name="T23" fmla="*/ 433 h 618"/>
                <a:gd name="T24" fmla="*/ 12 w 462"/>
                <a:gd name="T25" fmla="*/ 392 h 618"/>
                <a:gd name="T26" fmla="*/ 37 w 462"/>
                <a:gd name="T27" fmla="*/ 383 h 618"/>
                <a:gd name="T28" fmla="*/ 66 w 462"/>
                <a:gd name="T29" fmla="*/ 389 h 618"/>
                <a:gd name="T30" fmla="*/ 94 w 462"/>
                <a:gd name="T31" fmla="*/ 403 h 618"/>
                <a:gd name="T32" fmla="*/ 120 w 462"/>
                <a:gd name="T33" fmla="*/ 417 h 618"/>
                <a:gd name="T34" fmla="*/ 156 w 462"/>
                <a:gd name="T35" fmla="*/ 399 h 618"/>
                <a:gd name="T36" fmla="*/ 166 w 462"/>
                <a:gd name="T37" fmla="*/ 363 h 618"/>
                <a:gd name="T38" fmla="*/ 164 w 462"/>
                <a:gd name="T39" fmla="*/ 321 h 618"/>
                <a:gd name="T40" fmla="*/ 158 w 462"/>
                <a:gd name="T41" fmla="*/ 280 h 618"/>
                <a:gd name="T42" fmla="*/ 71 w 462"/>
                <a:gd name="T43" fmla="*/ 135 h 618"/>
                <a:gd name="T44" fmla="*/ 104 w 462"/>
                <a:gd name="T45" fmla="*/ 141 h 618"/>
                <a:gd name="T46" fmla="*/ 137 w 462"/>
                <a:gd name="T47" fmla="*/ 147 h 618"/>
                <a:gd name="T48" fmla="*/ 170 w 462"/>
                <a:gd name="T49" fmla="*/ 144 h 618"/>
                <a:gd name="T50" fmla="*/ 195 w 462"/>
                <a:gd name="T51" fmla="*/ 128 h 618"/>
                <a:gd name="T52" fmla="*/ 206 w 462"/>
                <a:gd name="T53" fmla="*/ 114 h 618"/>
                <a:gd name="T54" fmla="*/ 216 w 462"/>
                <a:gd name="T55" fmla="*/ 92 h 618"/>
                <a:gd name="T56" fmla="*/ 211 w 462"/>
                <a:gd name="T57" fmla="*/ 69 h 618"/>
                <a:gd name="T58" fmla="*/ 207 w 462"/>
                <a:gd name="T59" fmla="*/ 47 h 618"/>
                <a:gd name="T60" fmla="*/ 208 w 462"/>
                <a:gd name="T61" fmla="*/ 24 h 618"/>
                <a:gd name="T62" fmla="*/ 221 w 462"/>
                <a:gd name="T63" fmla="*/ 2 h 618"/>
                <a:gd name="T64" fmla="*/ 245 w 462"/>
                <a:gd name="T65" fmla="*/ 0 h 618"/>
                <a:gd name="T66" fmla="*/ 272 w 462"/>
                <a:gd name="T67" fmla="*/ 5 h 618"/>
                <a:gd name="T68" fmla="*/ 296 w 462"/>
                <a:gd name="T69" fmla="*/ 17 h 618"/>
                <a:gd name="T70" fmla="*/ 316 w 462"/>
                <a:gd name="T71" fmla="*/ 38 h 618"/>
                <a:gd name="T72" fmla="*/ 317 w 462"/>
                <a:gd name="T73" fmla="*/ 66 h 618"/>
                <a:gd name="T74" fmla="*/ 304 w 462"/>
                <a:gd name="T75" fmla="*/ 94 h 618"/>
                <a:gd name="T76" fmla="*/ 294 w 462"/>
                <a:gd name="T77" fmla="*/ 125 h 618"/>
                <a:gd name="T78" fmla="*/ 302 w 462"/>
                <a:gd name="T79" fmla="*/ 158 h 618"/>
                <a:gd name="T80" fmla="*/ 337 w 462"/>
                <a:gd name="T81" fmla="*/ 181 h 618"/>
                <a:gd name="T82" fmla="*/ 380 w 462"/>
                <a:gd name="T83" fmla="*/ 188 h 618"/>
                <a:gd name="T84" fmla="*/ 427 w 462"/>
                <a:gd name="T85" fmla="*/ 190 h 618"/>
                <a:gd name="T86" fmla="*/ 431 w 462"/>
                <a:gd name="T87" fmla="*/ 329 h 618"/>
                <a:gd name="T88" fmla="*/ 401 w 462"/>
                <a:gd name="T89" fmla="*/ 338 h 618"/>
                <a:gd name="T90" fmla="*/ 370 w 462"/>
                <a:gd name="T91" fmla="*/ 331 h 618"/>
                <a:gd name="T92" fmla="*/ 337 w 462"/>
                <a:gd name="T93" fmla="*/ 319 h 618"/>
                <a:gd name="T94" fmla="*/ 303 w 462"/>
                <a:gd name="T95" fmla="*/ 316 h 618"/>
                <a:gd name="T96" fmla="*/ 281 w 462"/>
                <a:gd name="T97" fmla="*/ 333 h 618"/>
                <a:gd name="T98" fmla="*/ 268 w 462"/>
                <a:gd name="T99" fmla="*/ 361 h 618"/>
                <a:gd name="T100" fmla="*/ 263 w 462"/>
                <a:gd name="T101" fmla="*/ 393 h 618"/>
                <a:gd name="T102" fmla="*/ 264 w 462"/>
                <a:gd name="T103" fmla="*/ 427 h 618"/>
                <a:gd name="T104" fmla="*/ 286 w 462"/>
                <a:gd name="T105" fmla="*/ 457 h 618"/>
                <a:gd name="T106" fmla="*/ 317 w 462"/>
                <a:gd name="T107" fmla="*/ 464 h 618"/>
                <a:gd name="T108" fmla="*/ 354 w 462"/>
                <a:gd name="T109" fmla="*/ 463 h 618"/>
                <a:gd name="T110" fmla="*/ 392 w 462"/>
                <a:gd name="T111" fmla="*/ 473 h 618"/>
                <a:gd name="T112" fmla="*/ 401 w 462"/>
                <a:gd name="T113" fmla="*/ 509 h 618"/>
                <a:gd name="T114" fmla="*/ 403 w 462"/>
                <a:gd name="T115" fmla="*/ 547 h 618"/>
                <a:gd name="T116" fmla="*/ 398 w 462"/>
                <a:gd name="T117" fmla="*/ 583 h 618"/>
                <a:gd name="T118" fmla="*/ 388 w 462"/>
                <a:gd name="T119" fmla="*/ 617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>
                <a:gd name="T0" fmla="*/ 186 w 624"/>
                <a:gd name="T1" fmla="*/ 342 h 371"/>
                <a:gd name="T2" fmla="*/ 175 w 624"/>
                <a:gd name="T3" fmla="*/ 308 h 371"/>
                <a:gd name="T4" fmla="*/ 149 w 624"/>
                <a:gd name="T5" fmla="*/ 280 h 371"/>
                <a:gd name="T6" fmla="*/ 124 w 624"/>
                <a:gd name="T7" fmla="*/ 270 h 371"/>
                <a:gd name="T8" fmla="*/ 104 w 624"/>
                <a:gd name="T9" fmla="*/ 269 h 371"/>
                <a:gd name="T10" fmla="*/ 10 w 624"/>
                <a:gd name="T11" fmla="*/ 290 h 371"/>
                <a:gd name="T12" fmla="*/ 3 w 624"/>
                <a:gd name="T13" fmla="*/ 264 h 371"/>
                <a:gd name="T14" fmla="*/ 0 w 624"/>
                <a:gd name="T15" fmla="*/ 236 h 371"/>
                <a:gd name="T16" fmla="*/ 4 w 624"/>
                <a:gd name="T17" fmla="*/ 214 h 371"/>
                <a:gd name="T18" fmla="*/ 22 w 624"/>
                <a:gd name="T19" fmla="*/ 200 h 371"/>
                <a:gd name="T20" fmla="*/ 53 w 624"/>
                <a:gd name="T21" fmla="*/ 200 h 371"/>
                <a:gd name="T22" fmla="*/ 90 w 624"/>
                <a:gd name="T23" fmla="*/ 208 h 371"/>
                <a:gd name="T24" fmla="*/ 126 w 624"/>
                <a:gd name="T25" fmla="*/ 190 h 371"/>
                <a:gd name="T26" fmla="*/ 144 w 624"/>
                <a:gd name="T27" fmla="*/ 33 h 371"/>
                <a:gd name="T28" fmla="*/ 174 w 624"/>
                <a:gd name="T29" fmla="*/ 28 h 371"/>
                <a:gd name="T30" fmla="*/ 206 w 624"/>
                <a:gd name="T31" fmla="*/ 31 h 371"/>
                <a:gd name="T32" fmla="*/ 230 w 624"/>
                <a:gd name="T33" fmla="*/ 57 h 371"/>
                <a:gd name="T34" fmla="*/ 236 w 624"/>
                <a:gd name="T35" fmla="*/ 99 h 371"/>
                <a:gd name="T36" fmla="*/ 249 w 624"/>
                <a:gd name="T37" fmla="*/ 138 h 371"/>
                <a:gd name="T38" fmla="*/ 293 w 624"/>
                <a:gd name="T39" fmla="*/ 159 h 371"/>
                <a:gd name="T40" fmla="*/ 345 w 624"/>
                <a:gd name="T41" fmla="*/ 148 h 371"/>
                <a:gd name="T42" fmla="*/ 366 w 624"/>
                <a:gd name="T43" fmla="*/ 119 h 371"/>
                <a:gd name="T44" fmla="*/ 361 w 624"/>
                <a:gd name="T45" fmla="*/ 91 h 371"/>
                <a:gd name="T46" fmla="*/ 352 w 624"/>
                <a:gd name="T47" fmla="*/ 62 h 371"/>
                <a:gd name="T48" fmla="*/ 363 w 624"/>
                <a:gd name="T49" fmla="*/ 34 h 371"/>
                <a:gd name="T50" fmla="*/ 398 w 624"/>
                <a:gd name="T51" fmla="*/ 17 h 371"/>
                <a:gd name="T52" fmla="*/ 439 w 624"/>
                <a:gd name="T53" fmla="*/ 7 h 371"/>
                <a:gd name="T54" fmla="*/ 474 w 624"/>
                <a:gd name="T55" fmla="*/ 5 h 371"/>
                <a:gd name="T56" fmla="*/ 479 w 624"/>
                <a:gd name="T57" fmla="*/ 37 h 371"/>
                <a:gd name="T58" fmla="*/ 483 w 624"/>
                <a:gd name="T59" fmla="*/ 70 h 371"/>
                <a:gd name="T60" fmla="*/ 507 w 624"/>
                <a:gd name="T61" fmla="*/ 97 h 371"/>
                <a:gd name="T62" fmla="*/ 535 w 624"/>
                <a:gd name="T63" fmla="*/ 101 h 371"/>
                <a:gd name="T64" fmla="*/ 566 w 624"/>
                <a:gd name="T65" fmla="*/ 94 h 371"/>
                <a:gd name="T66" fmla="*/ 598 w 624"/>
                <a:gd name="T67" fmla="*/ 94 h 371"/>
                <a:gd name="T68" fmla="*/ 620 w 624"/>
                <a:gd name="T69" fmla="*/ 125 h 371"/>
                <a:gd name="T70" fmla="*/ 621 w 624"/>
                <a:gd name="T71" fmla="*/ 162 h 371"/>
                <a:gd name="T72" fmla="*/ 608 w 624"/>
                <a:gd name="T73" fmla="*/ 178 h 371"/>
                <a:gd name="T74" fmla="*/ 573 w 624"/>
                <a:gd name="T75" fmla="*/ 183 h 371"/>
                <a:gd name="T76" fmla="*/ 524 w 624"/>
                <a:gd name="T77" fmla="*/ 186 h 371"/>
                <a:gd name="T78" fmla="*/ 514 w 624"/>
                <a:gd name="T79" fmla="*/ 197 h 371"/>
                <a:gd name="T80" fmla="*/ 519 w 624"/>
                <a:gd name="T81" fmla="*/ 333 h 371"/>
                <a:gd name="T82" fmla="*/ 486 w 624"/>
                <a:gd name="T83" fmla="*/ 342 h 371"/>
                <a:gd name="T84" fmla="*/ 449 w 624"/>
                <a:gd name="T85" fmla="*/ 344 h 371"/>
                <a:gd name="T86" fmla="*/ 412 w 624"/>
                <a:gd name="T87" fmla="*/ 338 h 371"/>
                <a:gd name="T88" fmla="*/ 402 w 624"/>
                <a:gd name="T89" fmla="*/ 311 h 371"/>
                <a:gd name="T90" fmla="*/ 402 w 624"/>
                <a:gd name="T91" fmla="*/ 283 h 371"/>
                <a:gd name="T92" fmla="*/ 397 w 624"/>
                <a:gd name="T93" fmla="*/ 254 h 371"/>
                <a:gd name="T94" fmla="*/ 367 w 624"/>
                <a:gd name="T95" fmla="*/ 236 h 371"/>
                <a:gd name="T96" fmla="*/ 329 w 624"/>
                <a:gd name="T97" fmla="*/ 237 h 371"/>
                <a:gd name="T98" fmla="*/ 289 w 624"/>
                <a:gd name="T99" fmla="*/ 248 h 371"/>
                <a:gd name="T100" fmla="*/ 263 w 624"/>
                <a:gd name="T101" fmla="*/ 264 h 371"/>
                <a:gd name="T102" fmla="*/ 262 w 624"/>
                <a:gd name="T103" fmla="*/ 293 h 371"/>
                <a:gd name="T104" fmla="*/ 276 w 624"/>
                <a:gd name="T105" fmla="*/ 322 h 371"/>
                <a:gd name="T106" fmla="*/ 257 w 624"/>
                <a:gd name="T107" fmla="*/ 360 h 371"/>
                <a:gd name="T108" fmla="*/ 210 w 624"/>
                <a:gd name="T109" fmla="*/ 36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>
                <a:gd name="T0" fmla="*/ 232 w 409"/>
                <a:gd name="T1" fmla="*/ 620 h 621"/>
                <a:gd name="T2" fmla="*/ 189 w 409"/>
                <a:gd name="T3" fmla="*/ 605 h 621"/>
                <a:gd name="T4" fmla="*/ 182 w 409"/>
                <a:gd name="T5" fmla="*/ 565 h 621"/>
                <a:gd name="T6" fmla="*/ 193 w 409"/>
                <a:gd name="T7" fmla="*/ 519 h 621"/>
                <a:gd name="T8" fmla="*/ 165 w 409"/>
                <a:gd name="T9" fmla="*/ 492 h 621"/>
                <a:gd name="T10" fmla="*/ 126 w 409"/>
                <a:gd name="T11" fmla="*/ 490 h 621"/>
                <a:gd name="T12" fmla="*/ 87 w 409"/>
                <a:gd name="T13" fmla="*/ 497 h 621"/>
                <a:gd name="T14" fmla="*/ 44 w 409"/>
                <a:gd name="T15" fmla="*/ 505 h 621"/>
                <a:gd name="T16" fmla="*/ 25 w 409"/>
                <a:gd name="T17" fmla="*/ 493 h 621"/>
                <a:gd name="T18" fmla="*/ 21 w 409"/>
                <a:gd name="T19" fmla="*/ 472 h 621"/>
                <a:gd name="T20" fmla="*/ 19 w 409"/>
                <a:gd name="T21" fmla="*/ 448 h 621"/>
                <a:gd name="T22" fmla="*/ 17 w 409"/>
                <a:gd name="T23" fmla="*/ 423 h 621"/>
                <a:gd name="T24" fmla="*/ 21 w 409"/>
                <a:gd name="T25" fmla="*/ 396 h 621"/>
                <a:gd name="T26" fmla="*/ 52 w 409"/>
                <a:gd name="T27" fmla="*/ 377 h 621"/>
                <a:gd name="T28" fmla="*/ 82 w 409"/>
                <a:gd name="T29" fmla="*/ 375 h 621"/>
                <a:gd name="T30" fmla="*/ 116 w 409"/>
                <a:gd name="T31" fmla="*/ 373 h 621"/>
                <a:gd name="T32" fmla="*/ 137 w 409"/>
                <a:gd name="T33" fmla="*/ 354 h 621"/>
                <a:gd name="T34" fmla="*/ 151 w 409"/>
                <a:gd name="T35" fmla="*/ 327 h 621"/>
                <a:gd name="T36" fmla="*/ 151 w 409"/>
                <a:gd name="T37" fmla="*/ 294 h 621"/>
                <a:gd name="T38" fmla="*/ 137 w 409"/>
                <a:gd name="T39" fmla="*/ 262 h 621"/>
                <a:gd name="T40" fmla="*/ 111 w 409"/>
                <a:gd name="T41" fmla="*/ 256 h 621"/>
                <a:gd name="T42" fmla="*/ 86 w 409"/>
                <a:gd name="T43" fmla="*/ 264 h 621"/>
                <a:gd name="T44" fmla="*/ 60 w 409"/>
                <a:gd name="T45" fmla="*/ 275 h 621"/>
                <a:gd name="T46" fmla="*/ 35 w 409"/>
                <a:gd name="T47" fmla="*/ 282 h 621"/>
                <a:gd name="T48" fmla="*/ 6 w 409"/>
                <a:gd name="T49" fmla="*/ 268 h 621"/>
                <a:gd name="T50" fmla="*/ 1 w 409"/>
                <a:gd name="T51" fmla="*/ 231 h 621"/>
                <a:gd name="T52" fmla="*/ 9 w 409"/>
                <a:gd name="T53" fmla="*/ 205 h 621"/>
                <a:gd name="T54" fmla="*/ 15 w 409"/>
                <a:gd name="T55" fmla="*/ 175 h 621"/>
                <a:gd name="T56" fmla="*/ 44 w 409"/>
                <a:gd name="T57" fmla="*/ 161 h 621"/>
                <a:gd name="T58" fmla="*/ 87 w 409"/>
                <a:gd name="T59" fmla="*/ 156 h 621"/>
                <a:gd name="T60" fmla="*/ 127 w 409"/>
                <a:gd name="T61" fmla="*/ 145 h 621"/>
                <a:gd name="T62" fmla="*/ 154 w 409"/>
                <a:gd name="T63" fmla="*/ 113 h 621"/>
                <a:gd name="T64" fmla="*/ 152 w 409"/>
                <a:gd name="T65" fmla="*/ 72 h 621"/>
                <a:gd name="T66" fmla="*/ 150 w 409"/>
                <a:gd name="T67" fmla="*/ 29 h 621"/>
                <a:gd name="T68" fmla="*/ 186 w 409"/>
                <a:gd name="T69" fmla="*/ 4 h 621"/>
                <a:gd name="T70" fmla="*/ 228 w 409"/>
                <a:gd name="T71" fmla="*/ 1 h 621"/>
                <a:gd name="T72" fmla="*/ 252 w 409"/>
                <a:gd name="T73" fmla="*/ 22 h 621"/>
                <a:gd name="T74" fmla="*/ 248 w 409"/>
                <a:gd name="T75" fmla="*/ 53 h 621"/>
                <a:gd name="T76" fmla="*/ 241 w 409"/>
                <a:gd name="T77" fmla="*/ 86 h 621"/>
                <a:gd name="T78" fmla="*/ 247 w 409"/>
                <a:gd name="T79" fmla="*/ 116 h 621"/>
                <a:gd name="T80" fmla="*/ 371 w 409"/>
                <a:gd name="T81" fmla="*/ 252 h 621"/>
                <a:gd name="T82" fmla="*/ 338 w 409"/>
                <a:gd name="T83" fmla="*/ 262 h 621"/>
                <a:gd name="T84" fmla="*/ 301 w 409"/>
                <a:gd name="T85" fmla="*/ 257 h 621"/>
                <a:gd name="T86" fmla="*/ 264 w 409"/>
                <a:gd name="T87" fmla="*/ 260 h 621"/>
                <a:gd name="T88" fmla="*/ 237 w 409"/>
                <a:gd name="T89" fmla="*/ 286 h 621"/>
                <a:gd name="T90" fmla="*/ 233 w 409"/>
                <a:gd name="T91" fmla="*/ 316 h 621"/>
                <a:gd name="T92" fmla="*/ 234 w 409"/>
                <a:gd name="T93" fmla="*/ 348 h 621"/>
                <a:gd name="T94" fmla="*/ 245 w 409"/>
                <a:gd name="T95" fmla="*/ 377 h 621"/>
                <a:gd name="T96" fmla="*/ 265 w 409"/>
                <a:gd name="T97" fmla="*/ 400 h 621"/>
                <a:gd name="T98" fmla="*/ 284 w 409"/>
                <a:gd name="T99" fmla="*/ 397 h 621"/>
                <a:gd name="T100" fmla="*/ 303 w 409"/>
                <a:gd name="T101" fmla="*/ 385 h 621"/>
                <a:gd name="T102" fmla="*/ 322 w 409"/>
                <a:gd name="T103" fmla="*/ 370 h 621"/>
                <a:gd name="T104" fmla="*/ 345 w 409"/>
                <a:gd name="T105" fmla="*/ 356 h 621"/>
                <a:gd name="T106" fmla="*/ 383 w 409"/>
                <a:gd name="T107" fmla="*/ 363 h 621"/>
                <a:gd name="T108" fmla="*/ 407 w 409"/>
                <a:gd name="T109" fmla="*/ 390 h 621"/>
                <a:gd name="T110" fmla="*/ 407 w 409"/>
                <a:gd name="T111" fmla="*/ 416 h 621"/>
                <a:gd name="T112" fmla="*/ 402 w 409"/>
                <a:gd name="T113" fmla="*/ 444 h 621"/>
                <a:gd name="T114" fmla="*/ 368 w 409"/>
                <a:gd name="T115" fmla="*/ 456 h 621"/>
                <a:gd name="T116" fmla="*/ 327 w 409"/>
                <a:gd name="T117" fmla="*/ 467 h 621"/>
                <a:gd name="T118" fmla="*/ 291 w 409"/>
                <a:gd name="T119" fmla="*/ 485 h 621"/>
                <a:gd name="T120" fmla="*/ 266 w 409"/>
                <a:gd name="T121" fmla="*/ 611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>
                <a:gd name="T0" fmla="*/ 246 w 439"/>
                <a:gd name="T1" fmla="*/ 372 h 396"/>
                <a:gd name="T2" fmla="*/ 237 w 439"/>
                <a:gd name="T3" fmla="*/ 330 h 396"/>
                <a:gd name="T4" fmla="*/ 222 w 439"/>
                <a:gd name="T5" fmla="*/ 293 h 396"/>
                <a:gd name="T6" fmla="*/ 185 w 439"/>
                <a:gd name="T7" fmla="*/ 278 h 396"/>
                <a:gd name="T8" fmla="*/ 142 w 439"/>
                <a:gd name="T9" fmla="*/ 289 h 396"/>
                <a:gd name="T10" fmla="*/ 104 w 439"/>
                <a:gd name="T11" fmla="*/ 293 h 396"/>
                <a:gd name="T12" fmla="*/ 85 w 439"/>
                <a:gd name="T13" fmla="*/ 275 h 396"/>
                <a:gd name="T14" fmla="*/ 73 w 439"/>
                <a:gd name="T15" fmla="*/ 247 h 396"/>
                <a:gd name="T16" fmla="*/ 67 w 439"/>
                <a:gd name="T17" fmla="*/ 215 h 396"/>
                <a:gd name="T18" fmla="*/ 68 w 439"/>
                <a:gd name="T19" fmla="*/ 185 h 396"/>
                <a:gd name="T20" fmla="*/ 99 w 439"/>
                <a:gd name="T21" fmla="*/ 176 h 396"/>
                <a:gd name="T22" fmla="*/ 139 w 439"/>
                <a:gd name="T23" fmla="*/ 183 h 396"/>
                <a:gd name="T24" fmla="*/ 167 w 439"/>
                <a:gd name="T25" fmla="*/ 170 h 396"/>
                <a:gd name="T26" fmla="*/ 179 w 439"/>
                <a:gd name="T27" fmla="*/ 149 h 396"/>
                <a:gd name="T28" fmla="*/ 181 w 439"/>
                <a:gd name="T29" fmla="*/ 123 h 396"/>
                <a:gd name="T30" fmla="*/ 180 w 439"/>
                <a:gd name="T31" fmla="*/ 96 h 396"/>
                <a:gd name="T32" fmla="*/ 170 w 439"/>
                <a:gd name="T33" fmla="*/ 68 h 396"/>
                <a:gd name="T34" fmla="*/ 146 w 439"/>
                <a:gd name="T35" fmla="*/ 48 h 396"/>
                <a:gd name="T36" fmla="*/ 115 w 439"/>
                <a:gd name="T37" fmla="*/ 49 h 396"/>
                <a:gd name="T38" fmla="*/ 86 w 439"/>
                <a:gd name="T39" fmla="*/ 62 h 396"/>
                <a:gd name="T40" fmla="*/ 56 w 439"/>
                <a:gd name="T41" fmla="*/ 71 h 396"/>
                <a:gd name="T42" fmla="*/ 26 w 439"/>
                <a:gd name="T43" fmla="*/ 62 h 396"/>
                <a:gd name="T44" fmla="*/ 11 w 439"/>
                <a:gd name="T45" fmla="*/ 43 h 396"/>
                <a:gd name="T46" fmla="*/ 1 w 439"/>
                <a:gd name="T47" fmla="*/ 22 h 396"/>
                <a:gd name="T48" fmla="*/ 388 w 439"/>
                <a:gd name="T49" fmla="*/ 18 h 396"/>
                <a:gd name="T50" fmla="*/ 367 w 439"/>
                <a:gd name="T51" fmla="*/ 21 h 396"/>
                <a:gd name="T52" fmla="*/ 346 w 439"/>
                <a:gd name="T53" fmla="*/ 18 h 396"/>
                <a:gd name="T54" fmla="*/ 324 w 439"/>
                <a:gd name="T55" fmla="*/ 13 h 396"/>
                <a:gd name="T56" fmla="*/ 299 w 439"/>
                <a:gd name="T57" fmla="*/ 18 h 396"/>
                <a:gd name="T58" fmla="*/ 278 w 439"/>
                <a:gd name="T59" fmla="*/ 43 h 396"/>
                <a:gd name="T60" fmla="*/ 277 w 439"/>
                <a:gd name="T61" fmla="*/ 75 h 396"/>
                <a:gd name="T62" fmla="*/ 281 w 439"/>
                <a:gd name="T63" fmla="*/ 99 h 396"/>
                <a:gd name="T64" fmla="*/ 287 w 439"/>
                <a:gd name="T65" fmla="*/ 124 h 396"/>
                <a:gd name="T66" fmla="*/ 300 w 439"/>
                <a:gd name="T67" fmla="*/ 145 h 396"/>
                <a:gd name="T68" fmla="*/ 325 w 439"/>
                <a:gd name="T69" fmla="*/ 159 h 396"/>
                <a:gd name="T70" fmla="*/ 349 w 439"/>
                <a:gd name="T71" fmla="*/ 158 h 396"/>
                <a:gd name="T72" fmla="*/ 371 w 439"/>
                <a:gd name="T73" fmla="*/ 148 h 396"/>
                <a:gd name="T74" fmla="*/ 394 w 439"/>
                <a:gd name="T75" fmla="*/ 138 h 396"/>
                <a:gd name="T76" fmla="*/ 418 w 439"/>
                <a:gd name="T77" fmla="*/ 142 h 396"/>
                <a:gd name="T78" fmla="*/ 428 w 439"/>
                <a:gd name="T79" fmla="*/ 163 h 396"/>
                <a:gd name="T80" fmla="*/ 434 w 439"/>
                <a:gd name="T81" fmla="*/ 188 h 396"/>
                <a:gd name="T82" fmla="*/ 436 w 439"/>
                <a:gd name="T83" fmla="*/ 215 h 396"/>
                <a:gd name="T84" fmla="*/ 428 w 439"/>
                <a:gd name="T85" fmla="*/ 234 h 396"/>
                <a:gd name="T86" fmla="*/ 389 w 439"/>
                <a:gd name="T87" fmla="*/ 242 h 396"/>
                <a:gd name="T88" fmla="*/ 355 w 439"/>
                <a:gd name="T89" fmla="*/ 257 h 396"/>
                <a:gd name="T90" fmla="*/ 339 w 439"/>
                <a:gd name="T91" fmla="*/ 282 h 396"/>
                <a:gd name="T92" fmla="*/ 345 w 439"/>
                <a:gd name="T93" fmla="*/ 313 h 396"/>
                <a:gd name="T94" fmla="*/ 364 w 439"/>
                <a:gd name="T95" fmla="*/ 340 h 396"/>
                <a:gd name="T96" fmla="*/ 361 w 439"/>
                <a:gd name="T97" fmla="*/ 368 h 396"/>
                <a:gd name="T98" fmla="*/ 339 w 439"/>
                <a:gd name="T99" fmla="*/ 379 h 396"/>
                <a:gd name="T100" fmla="*/ 315 w 439"/>
                <a:gd name="T101" fmla="*/ 387 h 396"/>
                <a:gd name="T102" fmla="*/ 290 w 439"/>
                <a:gd name="T103" fmla="*/ 392 h 396"/>
                <a:gd name="T104" fmla="*/ 264 w 439"/>
                <a:gd name="T105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>
                <a:gd name="T0" fmla="*/ 315 w 337"/>
                <a:gd name="T1" fmla="*/ 160 h 355"/>
                <a:gd name="T2" fmla="*/ 280 w 337"/>
                <a:gd name="T3" fmla="*/ 168 h 355"/>
                <a:gd name="T4" fmla="*/ 247 w 337"/>
                <a:gd name="T5" fmla="*/ 179 h 355"/>
                <a:gd name="T6" fmla="*/ 232 w 337"/>
                <a:gd name="T7" fmla="*/ 209 h 355"/>
                <a:gd name="T8" fmla="*/ 240 w 337"/>
                <a:gd name="T9" fmla="*/ 243 h 355"/>
                <a:gd name="T10" fmla="*/ 243 w 337"/>
                <a:gd name="T11" fmla="*/ 275 h 355"/>
                <a:gd name="T12" fmla="*/ 227 w 337"/>
                <a:gd name="T13" fmla="*/ 291 h 355"/>
                <a:gd name="T14" fmla="*/ 202 w 337"/>
                <a:gd name="T15" fmla="*/ 300 h 355"/>
                <a:gd name="T16" fmla="*/ 175 w 337"/>
                <a:gd name="T17" fmla="*/ 303 h 355"/>
                <a:gd name="T18" fmla="*/ 149 w 337"/>
                <a:gd name="T19" fmla="*/ 303 h 355"/>
                <a:gd name="T20" fmla="*/ 142 w 337"/>
                <a:gd name="T21" fmla="*/ 276 h 355"/>
                <a:gd name="T22" fmla="*/ 149 w 337"/>
                <a:gd name="T23" fmla="*/ 243 h 355"/>
                <a:gd name="T24" fmla="*/ 139 w 337"/>
                <a:gd name="T25" fmla="*/ 220 h 355"/>
                <a:gd name="T26" fmla="*/ 121 w 337"/>
                <a:gd name="T27" fmla="*/ 210 h 355"/>
                <a:gd name="T28" fmla="*/ 99 w 337"/>
                <a:gd name="T29" fmla="*/ 206 h 355"/>
                <a:gd name="T30" fmla="*/ 75 w 337"/>
                <a:gd name="T31" fmla="*/ 207 h 355"/>
                <a:gd name="T32" fmla="*/ 51 w 337"/>
                <a:gd name="T33" fmla="*/ 216 h 355"/>
                <a:gd name="T34" fmla="*/ 34 w 337"/>
                <a:gd name="T35" fmla="*/ 234 h 355"/>
                <a:gd name="T36" fmla="*/ 32 w 337"/>
                <a:gd name="T37" fmla="*/ 260 h 355"/>
                <a:gd name="T38" fmla="*/ 43 w 337"/>
                <a:gd name="T39" fmla="*/ 284 h 355"/>
                <a:gd name="T40" fmla="*/ 50 w 337"/>
                <a:gd name="T41" fmla="*/ 309 h 355"/>
                <a:gd name="T42" fmla="*/ 41 w 337"/>
                <a:gd name="T43" fmla="*/ 333 h 355"/>
                <a:gd name="T44" fmla="*/ 25 w 337"/>
                <a:gd name="T45" fmla="*/ 345 h 355"/>
                <a:gd name="T46" fmla="*/ 7 w 337"/>
                <a:gd name="T47" fmla="*/ 353 h 355"/>
                <a:gd name="T48" fmla="*/ 14 w 337"/>
                <a:gd name="T49" fmla="*/ 34 h 355"/>
                <a:gd name="T50" fmla="*/ 16 w 337"/>
                <a:gd name="T51" fmla="*/ 51 h 355"/>
                <a:gd name="T52" fmla="*/ 13 w 337"/>
                <a:gd name="T53" fmla="*/ 68 h 355"/>
                <a:gd name="T54" fmla="*/ 9 w 337"/>
                <a:gd name="T55" fmla="*/ 87 h 355"/>
                <a:gd name="T56" fmla="*/ 12 w 337"/>
                <a:gd name="T57" fmla="*/ 107 h 355"/>
                <a:gd name="T58" fmla="*/ 33 w 337"/>
                <a:gd name="T59" fmla="*/ 126 h 355"/>
                <a:gd name="T60" fmla="*/ 61 w 337"/>
                <a:gd name="T61" fmla="*/ 127 h 355"/>
                <a:gd name="T62" fmla="*/ 81 w 337"/>
                <a:gd name="T63" fmla="*/ 124 h 355"/>
                <a:gd name="T64" fmla="*/ 103 w 337"/>
                <a:gd name="T65" fmla="*/ 121 h 355"/>
                <a:gd name="T66" fmla="*/ 122 w 337"/>
                <a:gd name="T67" fmla="*/ 110 h 355"/>
                <a:gd name="T68" fmla="*/ 135 w 337"/>
                <a:gd name="T69" fmla="*/ 91 h 355"/>
                <a:gd name="T70" fmla="*/ 134 w 337"/>
                <a:gd name="T71" fmla="*/ 71 h 355"/>
                <a:gd name="T72" fmla="*/ 126 w 337"/>
                <a:gd name="T73" fmla="*/ 52 h 355"/>
                <a:gd name="T74" fmla="*/ 118 w 337"/>
                <a:gd name="T75" fmla="*/ 33 h 355"/>
                <a:gd name="T76" fmla="*/ 122 w 337"/>
                <a:gd name="T77" fmla="*/ 13 h 355"/>
                <a:gd name="T78" fmla="*/ 140 w 337"/>
                <a:gd name="T79" fmla="*/ 6 h 355"/>
                <a:gd name="T80" fmla="*/ 163 w 337"/>
                <a:gd name="T81" fmla="*/ 1 h 355"/>
                <a:gd name="T82" fmla="*/ 186 w 337"/>
                <a:gd name="T83" fmla="*/ 1 h 355"/>
                <a:gd name="T84" fmla="*/ 202 w 337"/>
                <a:gd name="T85" fmla="*/ 8 h 355"/>
                <a:gd name="T86" fmla="*/ 207 w 337"/>
                <a:gd name="T87" fmla="*/ 41 h 355"/>
                <a:gd name="T88" fmla="*/ 219 w 337"/>
                <a:gd name="T89" fmla="*/ 68 h 355"/>
                <a:gd name="T90" fmla="*/ 241 w 337"/>
                <a:gd name="T91" fmla="*/ 82 h 355"/>
                <a:gd name="T92" fmla="*/ 267 w 337"/>
                <a:gd name="T93" fmla="*/ 78 h 355"/>
                <a:gd name="T94" fmla="*/ 292 w 337"/>
                <a:gd name="T95" fmla="*/ 64 h 355"/>
                <a:gd name="T96" fmla="*/ 316 w 337"/>
                <a:gd name="T97" fmla="*/ 67 h 355"/>
                <a:gd name="T98" fmla="*/ 323 w 337"/>
                <a:gd name="T99" fmla="*/ 85 h 355"/>
                <a:gd name="T100" fmla="*/ 329 w 337"/>
                <a:gd name="T101" fmla="*/ 105 h 355"/>
                <a:gd name="T102" fmla="*/ 334 w 337"/>
                <a:gd name="T103" fmla="*/ 126 h 355"/>
                <a:gd name="T104" fmla="*/ 335 w 337"/>
                <a:gd name="T105" fmla="*/ 14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>
                <a:gd name="T0" fmla="*/ 131 w 426"/>
                <a:gd name="T1" fmla="*/ 340 h 341"/>
                <a:gd name="T2" fmla="*/ 132 w 426"/>
                <a:gd name="T3" fmla="*/ 311 h 341"/>
                <a:gd name="T4" fmla="*/ 128 w 426"/>
                <a:gd name="T5" fmla="*/ 290 h 341"/>
                <a:gd name="T6" fmla="*/ 100 w 426"/>
                <a:gd name="T7" fmla="*/ 265 h 341"/>
                <a:gd name="T8" fmla="*/ 37 w 426"/>
                <a:gd name="T9" fmla="*/ 249 h 341"/>
                <a:gd name="T10" fmla="*/ 2 w 426"/>
                <a:gd name="T11" fmla="*/ 210 h 341"/>
                <a:gd name="T12" fmla="*/ 0 w 426"/>
                <a:gd name="T13" fmla="*/ 174 h 341"/>
                <a:gd name="T14" fmla="*/ 10 w 426"/>
                <a:gd name="T15" fmla="*/ 150 h 341"/>
                <a:gd name="T16" fmla="*/ 32 w 426"/>
                <a:gd name="T17" fmla="*/ 135 h 341"/>
                <a:gd name="T18" fmla="*/ 48 w 426"/>
                <a:gd name="T19" fmla="*/ 136 h 341"/>
                <a:gd name="T20" fmla="*/ 82 w 426"/>
                <a:gd name="T21" fmla="*/ 142 h 341"/>
                <a:gd name="T22" fmla="*/ 98 w 426"/>
                <a:gd name="T23" fmla="*/ 145 h 341"/>
                <a:gd name="T24" fmla="*/ 123 w 426"/>
                <a:gd name="T25" fmla="*/ 146 h 341"/>
                <a:gd name="T26" fmla="*/ 154 w 426"/>
                <a:gd name="T27" fmla="*/ 136 h 341"/>
                <a:gd name="T28" fmla="*/ 172 w 426"/>
                <a:gd name="T29" fmla="*/ 117 h 341"/>
                <a:gd name="T30" fmla="*/ 181 w 426"/>
                <a:gd name="T31" fmla="*/ 103 h 341"/>
                <a:gd name="T32" fmla="*/ 185 w 426"/>
                <a:gd name="T33" fmla="*/ 91 h 341"/>
                <a:gd name="T34" fmla="*/ 181 w 426"/>
                <a:gd name="T35" fmla="*/ 75 h 341"/>
                <a:gd name="T36" fmla="*/ 178 w 426"/>
                <a:gd name="T37" fmla="*/ 57 h 341"/>
                <a:gd name="T38" fmla="*/ 175 w 426"/>
                <a:gd name="T39" fmla="*/ 41 h 341"/>
                <a:gd name="T40" fmla="*/ 177 w 426"/>
                <a:gd name="T41" fmla="*/ 23 h 341"/>
                <a:gd name="T42" fmla="*/ 185 w 426"/>
                <a:gd name="T43" fmla="*/ 4 h 341"/>
                <a:gd name="T44" fmla="*/ 201 w 426"/>
                <a:gd name="T45" fmla="*/ 0 h 341"/>
                <a:gd name="T46" fmla="*/ 220 w 426"/>
                <a:gd name="T47" fmla="*/ 0 h 341"/>
                <a:gd name="T48" fmla="*/ 240 w 426"/>
                <a:gd name="T49" fmla="*/ 4 h 341"/>
                <a:gd name="T50" fmla="*/ 246 w 426"/>
                <a:gd name="T51" fmla="*/ 7 h 341"/>
                <a:gd name="T52" fmla="*/ 265 w 426"/>
                <a:gd name="T53" fmla="*/ 16 h 341"/>
                <a:gd name="T54" fmla="*/ 275 w 426"/>
                <a:gd name="T55" fmla="*/ 25 h 341"/>
                <a:gd name="T56" fmla="*/ 284 w 426"/>
                <a:gd name="T57" fmla="*/ 37 h 341"/>
                <a:gd name="T58" fmla="*/ 287 w 426"/>
                <a:gd name="T59" fmla="*/ 58 h 341"/>
                <a:gd name="T60" fmla="*/ 280 w 426"/>
                <a:gd name="T61" fmla="*/ 80 h 341"/>
                <a:gd name="T62" fmla="*/ 269 w 426"/>
                <a:gd name="T63" fmla="*/ 101 h 341"/>
                <a:gd name="T64" fmla="*/ 261 w 426"/>
                <a:gd name="T65" fmla="*/ 132 h 341"/>
                <a:gd name="T66" fmla="*/ 271 w 426"/>
                <a:gd name="T67" fmla="*/ 157 h 341"/>
                <a:gd name="T68" fmla="*/ 286 w 426"/>
                <a:gd name="T69" fmla="*/ 171 h 341"/>
                <a:gd name="T70" fmla="*/ 305 w 426"/>
                <a:gd name="T71" fmla="*/ 181 h 341"/>
                <a:gd name="T72" fmla="*/ 326 w 426"/>
                <a:gd name="T73" fmla="*/ 185 h 341"/>
                <a:gd name="T74" fmla="*/ 337 w 426"/>
                <a:gd name="T75" fmla="*/ 186 h 341"/>
                <a:gd name="T76" fmla="*/ 360 w 426"/>
                <a:gd name="T77" fmla="*/ 188 h 341"/>
                <a:gd name="T78" fmla="*/ 395 w 426"/>
                <a:gd name="T79" fmla="*/ 190 h 341"/>
                <a:gd name="T80" fmla="*/ 417 w 426"/>
                <a:gd name="T81" fmla="*/ 208 h 341"/>
                <a:gd name="T82" fmla="*/ 425 w 426"/>
                <a:gd name="T83" fmla="*/ 246 h 341"/>
                <a:gd name="T84" fmla="*/ 412 w 426"/>
                <a:gd name="T85" fmla="*/ 300 h 341"/>
                <a:gd name="T86" fmla="*/ 400 w 426"/>
                <a:gd name="T87" fmla="*/ 329 h 341"/>
                <a:gd name="T88" fmla="*/ 393 w 426"/>
                <a:gd name="T89" fmla="*/ 334 h 341"/>
                <a:gd name="T90" fmla="*/ 377 w 426"/>
                <a:gd name="T91" fmla="*/ 339 h 341"/>
                <a:gd name="T92" fmla="*/ 362 w 426"/>
                <a:gd name="T93" fmla="*/ 338 h 341"/>
                <a:gd name="T94" fmla="*/ 338 w 426"/>
                <a:gd name="T95" fmla="*/ 331 h 341"/>
                <a:gd name="T96" fmla="*/ 329 w 426"/>
                <a:gd name="T97" fmla="*/ 327 h 341"/>
                <a:gd name="T98" fmla="*/ 313 w 426"/>
                <a:gd name="T99" fmla="*/ 322 h 341"/>
                <a:gd name="T100" fmla="*/ 297 w 426"/>
                <a:gd name="T101" fmla="*/ 317 h 341"/>
                <a:gd name="T102" fmla="*/ 280 w 426"/>
                <a:gd name="T103" fmla="*/ 315 h 341"/>
                <a:gd name="T104" fmla="*/ 260 w 426"/>
                <a:gd name="T105" fmla="*/ 324 h 341"/>
                <a:gd name="T106" fmla="*/ 246 w 426"/>
                <a:gd name="T107" fmla="*/ 340 h 341"/>
                <a:gd name="T108" fmla="*/ 131 w 426"/>
                <a:gd name="T109" fmla="*/ 34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41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414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82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088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9F1CA9D-7821-47AD-A6E4-8DB98AEA0B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bg1">
              <a:lumMod val="20000"/>
              <a:lumOff val="80000"/>
            </a:schemeClr>
          </a:solidFill>
          <a:latin typeface="Gill Sans MT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>
              <a:lumMod val="20000"/>
              <a:lumOff val="80000"/>
            </a:schemeClr>
          </a:solidFill>
          <a:latin typeface="Gill Sans MT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>
              <a:lumMod val="20000"/>
              <a:lumOff val="80000"/>
            </a:schemeClr>
          </a:solidFill>
          <a:latin typeface="Gill Sans MT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>
              <a:lumMod val="20000"/>
              <a:lumOff val="80000"/>
            </a:schemeClr>
          </a:solidFill>
          <a:latin typeface="Gill Sans MT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>
              <a:lumMod val="20000"/>
              <a:lumOff val="80000"/>
            </a:schemeClr>
          </a:solidFill>
          <a:latin typeface="Gill Sans MT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20.csueastbay.edu/faculty/senate/files/Policies/ilo-sen-prez-approved-5-24-12.pdf" TargetMode="External"/><Relationship Id="rId4" Type="http://schemas.openxmlformats.org/officeDocument/2006/relationships/hyperlink" Target="http://www.chaffey.edu/slo/core_comp.html" TargetMode="External"/><Relationship Id="rId5" Type="http://schemas.openxmlformats.org/officeDocument/2006/relationships/hyperlink" Target="http://www.foothill.edu/schedule/institutional_learning_outcomes.php" TargetMode="External"/><Relationship Id="rId6" Type="http://schemas.openxmlformats.org/officeDocument/2006/relationships/hyperlink" Target="http://www.rpgroup.org/sites/default/files/SLO-Glossary-2010.pdf" TargetMode="External"/><Relationship Id="rId7" Type="http://schemas.openxmlformats.org/officeDocument/2006/relationships/hyperlink" Target="http://www.deltacollege.edu/div/slo/ILO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cjc.org/wp-content/uploads/2010/09/March%202009%20newsletter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cjc.org/wp-content/uploads/2012/11/Accreditation-Standards_Edited-Nov-2012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hyperlink" Target="http://www.foothill.edu/schedule/institutional_learning_outcomes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Institutional Learning Outcomes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Office of Institutional Effectiveness</a:t>
            </a:r>
          </a:p>
          <a:p>
            <a:endParaRPr lang="en-US" dirty="0" smtClean="0"/>
          </a:p>
          <a:p>
            <a:r>
              <a:rPr lang="en-US" sz="2400" i="1" dirty="0" smtClean="0"/>
              <a:t>Presented to the Learning Assessment Task Force</a:t>
            </a:r>
          </a:p>
          <a:p>
            <a:r>
              <a:rPr lang="en-US" sz="2400" i="1" dirty="0" smtClean="0"/>
              <a:t>November 5, 2013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62861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ILOs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772400" cy="4114800"/>
          </a:xfrm>
        </p:spPr>
        <p:txBody>
          <a:bodyPr/>
          <a:lstStyle/>
          <a:p>
            <a:r>
              <a:rPr lang="en-US" sz="2800" b="1" i="1" dirty="0" smtClean="0"/>
              <a:t>Technology (South Seattle Community College)</a:t>
            </a:r>
          </a:p>
          <a:p>
            <a:pPr lvl="1"/>
            <a:r>
              <a:rPr lang="en-US" sz="2400" dirty="0" smtClean="0"/>
              <a:t>Select and use appropriate technological tools for academic and career tasks</a:t>
            </a:r>
            <a:endParaRPr lang="en-US" sz="2400" b="1" i="1" dirty="0" smtClean="0"/>
          </a:p>
          <a:p>
            <a:r>
              <a:rPr lang="en-US" sz="2800" b="1" i="1" dirty="0" smtClean="0"/>
              <a:t>Information and Technological Competency (San Joaquin Delta College)</a:t>
            </a:r>
          </a:p>
          <a:p>
            <a:pPr lvl="1"/>
            <a:r>
              <a:rPr lang="en-US" sz="2400" dirty="0" smtClean="0"/>
              <a:t>Find, evaluate, ethically use, and appropriately cite information in a variety of formats (e.g., print, </a:t>
            </a:r>
            <a:br>
              <a:rPr lang="en-US" sz="2400" dirty="0" smtClean="0"/>
            </a:br>
            <a:r>
              <a:rPr lang="en-US" sz="2400" dirty="0" smtClean="0"/>
              <a:t>multimedia, and electronic resources).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ILOs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7772400" cy="4419600"/>
          </a:xfrm>
        </p:spPr>
        <p:txBody>
          <a:bodyPr/>
          <a:lstStyle/>
          <a:p>
            <a:r>
              <a:rPr lang="en-US" sz="2800" b="1" i="1" dirty="0" smtClean="0"/>
              <a:t>Analytical Thinking (Lassen Community College)</a:t>
            </a:r>
          </a:p>
          <a:p>
            <a:r>
              <a:rPr lang="en-US" sz="2400" dirty="0" smtClean="0"/>
              <a:t>Ability to…</a:t>
            </a:r>
          </a:p>
          <a:p>
            <a:pPr lvl="1"/>
            <a:r>
              <a:rPr lang="en-US" sz="2000" dirty="0" smtClean="0"/>
              <a:t>Analyze a situation</a:t>
            </a:r>
          </a:p>
          <a:p>
            <a:pPr lvl="1"/>
            <a:r>
              <a:rPr lang="en-US" sz="2000" dirty="0" smtClean="0"/>
              <a:t>Identify and research a problem</a:t>
            </a:r>
          </a:p>
          <a:p>
            <a:pPr lvl="1"/>
            <a:r>
              <a:rPr lang="en-US" sz="2000" dirty="0" smtClean="0"/>
              <a:t>Propose a solution or desired outcome</a:t>
            </a:r>
          </a:p>
          <a:p>
            <a:pPr lvl="1"/>
            <a:r>
              <a:rPr lang="en-US" sz="2000" dirty="0" smtClean="0"/>
              <a:t>Implement a plan to address the problem</a:t>
            </a:r>
          </a:p>
          <a:p>
            <a:pPr lvl="1"/>
            <a:r>
              <a:rPr lang="en-US" sz="2000" dirty="0" smtClean="0"/>
              <a:t>Evaluate progress, and</a:t>
            </a:r>
          </a:p>
          <a:p>
            <a:pPr lvl="1"/>
            <a:r>
              <a:rPr lang="en-US" sz="2000" dirty="0" smtClean="0"/>
              <a:t>Adjust the plan as appropriate to arrive at the solution or desired outcome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ILOs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772400" cy="4114800"/>
          </a:xfrm>
        </p:spPr>
        <p:txBody>
          <a:bodyPr/>
          <a:lstStyle/>
          <a:p>
            <a:r>
              <a:rPr lang="en-US" sz="2800" b="1" i="1" dirty="0" smtClean="0"/>
              <a:t>Community/Global Awareness and Responsibility (Chaffey College)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i="1" dirty="0" smtClean="0">
                <a:solidFill>
                  <a:schemeClr val="bg2"/>
                </a:solidFill>
              </a:rPr>
              <a:t>Students will demonstrate knowledge of significant social, cultural, environmental and aesthetic perspectives. Examples will include, but are not limited to the following:</a:t>
            </a:r>
          </a:p>
          <a:p>
            <a:pPr lvl="1"/>
            <a:r>
              <a:rPr lang="en-US" sz="1800" dirty="0" smtClean="0"/>
              <a:t>Identify the social and ethical responsibilities of the individual in society.</a:t>
            </a:r>
          </a:p>
          <a:p>
            <a:pPr lvl="1"/>
            <a:r>
              <a:rPr lang="en-US" sz="1800" dirty="0" smtClean="0"/>
              <a:t>Demonstrate commitment to active citizenship by recognizing and evaluating important social, ecological, economical, and political issues.</a:t>
            </a:r>
          </a:p>
          <a:p>
            <a:pPr lvl="1"/>
            <a:r>
              <a:rPr lang="en-US" sz="1800" dirty="0" smtClean="0"/>
              <a:t>Demonstrate an understanding and appreciation for individual, social, and cultural diversity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Resources &amp;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772400" cy="4800600"/>
          </a:xfrm>
        </p:spPr>
        <p:txBody>
          <a:bodyPr/>
          <a:lstStyle/>
          <a:p>
            <a:r>
              <a:rPr lang="en-US" sz="2000" dirty="0" smtClean="0"/>
              <a:t>ACCJC Description of SLOs</a:t>
            </a:r>
          </a:p>
          <a:p>
            <a:pPr lvl="1"/>
            <a:r>
              <a:rPr lang="en-US" sz="2000" dirty="0" smtClean="0">
                <a:hlinkClick r:id="rId2"/>
              </a:rPr>
              <a:t>http://www.accjc.org/wp-content/uploads/2010/09/March%202009%20newsletter.pdf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CSU East Bay ILO Preamble</a:t>
            </a:r>
          </a:p>
          <a:p>
            <a:pPr lvl="1"/>
            <a:r>
              <a:rPr lang="en-US" sz="2000" dirty="0" smtClean="0">
                <a:hlinkClick r:id="rId3"/>
              </a:rPr>
              <a:t>http://www20.csueastbay.edu/faculty/senate/files/Policies/ilo-sen-prez-approved-5-24-12.pdf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Chaffey College Core Competencies</a:t>
            </a:r>
          </a:p>
          <a:p>
            <a:pPr lvl="1"/>
            <a:r>
              <a:rPr lang="en-US" sz="2000" dirty="0" smtClean="0">
                <a:hlinkClick r:id="rId4"/>
              </a:rPr>
              <a:t>http://www.chaffey.edu/slo/core_comp.html</a:t>
            </a:r>
            <a:endParaRPr lang="en-US" sz="2000" dirty="0" smtClean="0"/>
          </a:p>
          <a:p>
            <a:r>
              <a:rPr lang="en-US" sz="2000" dirty="0" smtClean="0"/>
              <a:t>Foothill College ILOs with Subcategories and Rubrics</a:t>
            </a:r>
          </a:p>
          <a:p>
            <a:pPr lvl="1"/>
            <a:r>
              <a:rPr lang="en-US" sz="2000" dirty="0" smtClean="0">
                <a:hlinkClick r:id="rId5"/>
              </a:rPr>
              <a:t>http://www.foothill.edu/schedule/institutional_learning_outcomes.php</a:t>
            </a:r>
            <a:endParaRPr lang="en-US" sz="2000" dirty="0" smtClean="0"/>
          </a:p>
          <a:p>
            <a:r>
              <a:rPr lang="en-US" sz="2000" dirty="0" smtClean="0"/>
              <a:t>RP Group SLO Glossary</a:t>
            </a:r>
          </a:p>
          <a:p>
            <a:pPr lvl="1"/>
            <a:r>
              <a:rPr lang="en-US" sz="2000" dirty="0" smtClean="0">
                <a:hlinkClick r:id="rId6"/>
              </a:rPr>
              <a:t>http://www.rpgroup.org/sites/default/files/SLO-Glossary-2010.pdf</a:t>
            </a:r>
            <a:endParaRPr lang="en-US" sz="2000" dirty="0" smtClean="0"/>
          </a:p>
          <a:p>
            <a:r>
              <a:rPr lang="en-US" sz="2000" dirty="0" smtClean="0"/>
              <a:t>San Joaquin Delta College ILOs</a:t>
            </a:r>
          </a:p>
          <a:p>
            <a:pPr lvl="1"/>
            <a:r>
              <a:rPr lang="en-US" sz="2000" dirty="0" smtClean="0">
                <a:hlinkClick r:id="rId7"/>
              </a:rPr>
              <a:t>http://www.deltacollege.edu/div/slo/ILO.html</a:t>
            </a:r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ILOs…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125" y="1676400"/>
            <a:ext cx="7772400" cy="4419600"/>
          </a:xfrm>
        </p:spPr>
        <p:txBody>
          <a:bodyPr/>
          <a:lstStyle/>
          <a:p>
            <a:r>
              <a:rPr lang="en-US" sz="2800" dirty="0" smtClean="0"/>
              <a:t>Reflect our:</a:t>
            </a:r>
          </a:p>
          <a:p>
            <a:pPr lvl="1"/>
            <a:r>
              <a:rPr lang="en-US" sz="2400" dirty="0" smtClean="0"/>
              <a:t>Shared values as an organization and institution of higher learning</a:t>
            </a:r>
          </a:p>
          <a:p>
            <a:pPr lvl="1"/>
            <a:r>
              <a:rPr lang="en-US" sz="2400" dirty="0" smtClean="0"/>
              <a:t>Mission</a:t>
            </a:r>
          </a:p>
          <a:p>
            <a:r>
              <a:rPr lang="en-US" sz="2800" dirty="0" smtClean="0"/>
              <a:t>Identify the core knowledge, skills, and attitudes we would like students to exhibit as a result of their experience at Mesa</a:t>
            </a:r>
          </a:p>
          <a:p>
            <a:r>
              <a:rPr lang="en-US" sz="2800" dirty="0" smtClean="0"/>
              <a:t>Include learning outcomes for students across a variety of courses/programs/services</a:t>
            </a:r>
          </a:p>
          <a:p>
            <a:r>
              <a:rPr lang="en-US" sz="2800" dirty="0" smtClean="0"/>
              <a:t>Encompass classroom and co-curricular activities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Takes a Village…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“Instructional programs, student support services, and library and learning support services facilitate the achievement of the institution’s stated student learning outcomes.”</a:t>
            </a:r>
          </a:p>
          <a:p>
            <a:pPr>
              <a:buNone/>
            </a:pPr>
            <a:r>
              <a:rPr lang="en-US" i="1" dirty="0" smtClean="0"/>
              <a:t>						</a:t>
            </a:r>
            <a:r>
              <a:rPr lang="en-US" dirty="0" smtClean="0"/>
              <a:t>-ACCJC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5715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ACCJC. (2012). Accreditation Standards. Retrieved October 31, 2013, from </a:t>
            </a:r>
            <a:r>
              <a:rPr lang="en-US" dirty="0" smtClean="0">
                <a:hlinkClick r:id="rId2"/>
              </a:rPr>
              <a:t>http://www.accjc.org/wp-content/uploads/2012/11/Accreditation-Standards_Edited-Nov-2012.pdf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Mesa’s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inspire and enable student success in an environment that is strengthened by diversity, is responsive to our communities, and fosters scholarship, leadership, and responsibility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 at Mesa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2200870"/>
            <a:ext cx="471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egoe Print" pitchFamily="2" charset="0"/>
              </a:rPr>
              <a:t>Institutional Learning Outcomes (ILOs)</a:t>
            </a:r>
            <a:endParaRPr lang="en-US" dirty="0">
              <a:latin typeface="Segoe Print" pitchFamily="2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3886200" y="2734270"/>
            <a:ext cx="457200" cy="533400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342007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Print" pitchFamily="2" charset="0"/>
              </a:rPr>
              <a:t>Program-Level Student Learning Outcomes and Service Area Outcomes (PSLOs and SAOs)</a:t>
            </a:r>
            <a:endParaRPr lang="en-US" dirty="0">
              <a:latin typeface="Segoe Print" pitchFamily="2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>
            <a:off x="3962400" y="4410670"/>
            <a:ext cx="457200" cy="533400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509647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Print" pitchFamily="2" charset="0"/>
              </a:rPr>
              <a:t>Course-Level Student Learning Outcomes and Service Area Administrative Unit Outcomes (SLOs and AUOs)</a:t>
            </a:r>
            <a:endParaRPr lang="en-US" dirty="0">
              <a:latin typeface="Segoe Print" pitchFamily="2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4724400" y="2734270"/>
            <a:ext cx="457200" cy="5334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4800600" y="4334470"/>
            <a:ext cx="457200" cy="5334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ILOs Operationally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ILOs can be organized as high-level concepts </a:t>
            </a:r>
            <a:r>
              <a:rPr lang="en-US" dirty="0" smtClean="0">
                <a:solidFill>
                  <a:schemeClr val="bg2"/>
                </a:solidFill>
              </a:rPr>
              <a:t>(e.g., Computation)…</a:t>
            </a:r>
          </a:p>
          <a:p>
            <a:pPr>
              <a:buNone/>
            </a:pPr>
            <a:r>
              <a:rPr lang="en-US" dirty="0" smtClean="0"/>
              <a:t>   with subcomponents </a:t>
            </a:r>
            <a:r>
              <a:rPr lang="en-US" dirty="0" smtClean="0">
                <a:solidFill>
                  <a:schemeClr val="bg2"/>
                </a:solidFill>
              </a:rPr>
              <a:t>(e.g., Calculating)…</a:t>
            </a:r>
          </a:p>
          <a:p>
            <a:pPr>
              <a:buNone/>
            </a:pPr>
            <a:r>
              <a:rPr lang="en-US" dirty="0" smtClean="0"/>
              <a:t>   and specific measureable learning outcomes </a:t>
            </a:r>
            <a:r>
              <a:rPr lang="en-US" dirty="0" smtClean="0">
                <a:solidFill>
                  <a:schemeClr val="bg2"/>
                </a:solidFill>
              </a:rPr>
              <a:t>(e.g., Uses estimating, predicting, or trial and error)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867400" y="4724400"/>
          <a:ext cx="32766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5715000" y="4724400"/>
            <a:ext cx="0" cy="1981200"/>
          </a:xfrm>
          <a:prstGeom prst="straightConnector1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4648200" y="47244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Segoe Print" pitchFamily="2" charset="0"/>
              </a:rPr>
              <a:t>General</a:t>
            </a:r>
            <a:endParaRPr lang="en-US" sz="1600" dirty="0">
              <a:latin typeface="Segoe Pri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6400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Segoe Print" pitchFamily="2" charset="0"/>
              </a:rPr>
              <a:t>Specific</a:t>
            </a:r>
            <a:endParaRPr lang="en-US" sz="1600" dirty="0"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54102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</a:rPr>
              <a:t>Example above from</a:t>
            </a:r>
          </a:p>
          <a:p>
            <a:r>
              <a:rPr lang="en-US" dirty="0" smtClean="0">
                <a:latin typeface="Segoe Print" pitchFamily="2" charset="0"/>
              </a:rPr>
              <a:t> </a:t>
            </a:r>
            <a:r>
              <a:rPr lang="en-US" dirty="0" smtClean="0">
                <a:latin typeface="Segoe Print" pitchFamily="2" charset="0"/>
                <a:hlinkClick r:id="rId7"/>
              </a:rPr>
              <a:t>Foothill College</a:t>
            </a:r>
            <a:endParaRPr lang="en-US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Critical Thinking</a:t>
            </a:r>
          </a:p>
          <a:p>
            <a:r>
              <a:rPr lang="en-US" dirty="0" smtClean="0"/>
              <a:t>Global Awareness</a:t>
            </a:r>
          </a:p>
          <a:p>
            <a:r>
              <a:rPr lang="en-US" dirty="0" smtClean="0"/>
              <a:t>Personal Awareness and Civic Responsibility</a:t>
            </a:r>
          </a:p>
          <a:p>
            <a:r>
              <a:rPr lang="en-US" dirty="0" smtClean="0"/>
              <a:t>Self-Awareness and Interpersonal Skills</a:t>
            </a:r>
          </a:p>
          <a:p>
            <a:r>
              <a:rPr lang="en-US" dirty="0" smtClean="0"/>
              <a:t>Technological Awareness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smtClean="0"/>
              <a:t>Communication (Chaffey College)</a:t>
            </a:r>
          </a:p>
          <a:p>
            <a:r>
              <a:rPr lang="en-US" sz="2400" i="1" dirty="0" smtClean="0">
                <a:solidFill>
                  <a:schemeClr val="bg2"/>
                </a:solidFill>
              </a:rPr>
              <a:t>Students will demonstrate effective communication and comprehensions skills. Examples will include, but are not limited to the following:</a:t>
            </a:r>
          </a:p>
          <a:p>
            <a:pPr lvl="1"/>
            <a:r>
              <a:rPr lang="en-US" sz="2000" dirty="0" smtClean="0"/>
              <a:t>Comprehend, analyze, and respond appropriately to oral, written, and visual information.</a:t>
            </a:r>
          </a:p>
          <a:p>
            <a:pPr lvl="1"/>
            <a:r>
              <a:rPr lang="en-US" sz="2000" dirty="0" smtClean="0"/>
              <a:t>Effectively communicate/express information through speaking, writing, visual, and other appropriate modes of communication/expression.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ILOs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smtClean="0"/>
              <a:t>Personal Development and Management (Santa Rosa Junior College)</a:t>
            </a:r>
          </a:p>
          <a:p>
            <a:r>
              <a:rPr lang="en-US" sz="2400" dirty="0" smtClean="0"/>
              <a:t>Develop self-awareness and confidence</a:t>
            </a:r>
          </a:p>
          <a:p>
            <a:r>
              <a:rPr lang="en-US" sz="2400" dirty="0" smtClean="0"/>
              <a:t>Manage resources, such as time and money, in order to advance personal and career goals</a:t>
            </a:r>
          </a:p>
          <a:p>
            <a:r>
              <a:rPr lang="en-US" sz="2400" dirty="0" smtClean="0"/>
              <a:t>Maintain or improve health</a:t>
            </a:r>
          </a:p>
          <a:p>
            <a:r>
              <a:rPr lang="en-US" sz="2400" dirty="0" smtClean="0"/>
              <a:t>Appreciate the value of lifelong learning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3366"/>
      </a:dk1>
      <a:lt1>
        <a:srgbClr val="EAEAEA"/>
      </a:lt1>
      <a:dk2>
        <a:srgbClr val="0099CC"/>
      </a:dk2>
      <a:lt2>
        <a:srgbClr val="66FFFF"/>
      </a:lt2>
      <a:accent1>
        <a:srgbClr val="33CCFF"/>
      </a:accent1>
      <a:accent2>
        <a:srgbClr val="9999FF"/>
      </a:accent2>
      <a:accent3>
        <a:srgbClr val="AACAE2"/>
      </a:accent3>
      <a:accent4>
        <a:srgbClr val="C8C8C8"/>
      </a:accent4>
      <a:accent5>
        <a:srgbClr val="ADE2FF"/>
      </a:accent5>
      <a:accent6>
        <a:srgbClr val="8A8AE7"/>
      </a:accent6>
      <a:hlink>
        <a:srgbClr val="CC99FF"/>
      </a:hlink>
      <a:folHlink>
        <a:srgbClr val="00808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3366"/>
        </a:dk1>
        <a:lt1>
          <a:srgbClr val="EAEAEA"/>
        </a:lt1>
        <a:dk2>
          <a:srgbClr val="0099CC"/>
        </a:dk2>
        <a:lt2>
          <a:srgbClr val="66FFFF"/>
        </a:lt2>
        <a:accent1>
          <a:srgbClr val="33CCFF"/>
        </a:accent1>
        <a:accent2>
          <a:srgbClr val="9999FF"/>
        </a:accent2>
        <a:accent3>
          <a:srgbClr val="AACAE2"/>
        </a:accent3>
        <a:accent4>
          <a:srgbClr val="C8C8C8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3366"/>
        </a:dk1>
        <a:lt1>
          <a:srgbClr val="CCECFF"/>
        </a:lt1>
        <a:dk2>
          <a:srgbClr val="0099CC"/>
        </a:dk2>
        <a:lt2>
          <a:srgbClr val="99CCFF"/>
        </a:lt2>
        <a:accent1>
          <a:srgbClr val="33CCFF"/>
        </a:accent1>
        <a:accent2>
          <a:srgbClr val="9999FF"/>
        </a:accent2>
        <a:accent3>
          <a:srgbClr val="E2F4FF"/>
        </a:accent3>
        <a:accent4>
          <a:srgbClr val="002A56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FF0033"/>
        </a:dk2>
        <a:lt2>
          <a:srgbClr val="FFCCCC"/>
        </a:lt2>
        <a:accent1>
          <a:srgbClr val="00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2D"/>
        </a:accent6>
        <a:hlink>
          <a:srgbClr val="FFFF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6B4587"/>
        </a:dk1>
        <a:lt1>
          <a:srgbClr val="CCECFF"/>
        </a:lt1>
        <a:dk2>
          <a:srgbClr val="A67FC4"/>
        </a:dk2>
        <a:lt2>
          <a:srgbClr val="66FFFF"/>
        </a:lt2>
        <a:accent1>
          <a:srgbClr val="0099FF"/>
        </a:accent1>
        <a:accent2>
          <a:srgbClr val="9999FF"/>
        </a:accent2>
        <a:accent3>
          <a:srgbClr val="D0C0DE"/>
        </a:accent3>
        <a:accent4>
          <a:srgbClr val="AEC9DA"/>
        </a:accent4>
        <a:accent5>
          <a:srgbClr val="AACAFF"/>
        </a:accent5>
        <a:accent6>
          <a:srgbClr val="8A8AE7"/>
        </a:accent6>
        <a:hlink>
          <a:srgbClr val="CC99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E1596A-A690-4827-8B17-F638600A8E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675</Words>
  <Application>Microsoft Macintosh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Institutional Learning Outcomes</vt:lpstr>
      <vt:lpstr>ILOs…</vt:lpstr>
      <vt:lpstr>It Takes a Village…</vt:lpstr>
      <vt:lpstr>Mesa’s Mission</vt:lpstr>
      <vt:lpstr>Learning Outcomes at Mesa</vt:lpstr>
      <vt:lpstr>ILOs Operationally Defined</vt:lpstr>
      <vt:lpstr>Mesa ILOs</vt:lpstr>
      <vt:lpstr>Sample ILOs</vt:lpstr>
      <vt:lpstr>Sample ILOs (continued)</vt:lpstr>
      <vt:lpstr>Sample ILOs (continued)</vt:lpstr>
      <vt:lpstr>Sample ILOs (continued)</vt:lpstr>
      <vt:lpstr>Sample ILOs (continued)</vt:lpstr>
      <vt:lpstr>Resources &amp;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Jigsaw design template</dc:title>
  <dc:creator>Brianna Hays</dc:creator>
  <cp:lastModifiedBy>Em Passmore</cp:lastModifiedBy>
  <cp:revision>22</cp:revision>
  <cp:lastPrinted>1601-01-01T00:00:00Z</cp:lastPrinted>
  <dcterms:modified xsi:type="dcterms:W3CDTF">2015-04-17T18:04:35Z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TC010690321033</vt:lpwstr>
  </property>
</Properties>
</file>