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sldIdLst>
    <p:sldId id="256" r:id="rId3"/>
    <p:sldId id="257" r:id="rId4"/>
    <p:sldId id="259" r:id="rId5"/>
    <p:sldId id="261" r:id="rId6"/>
    <p:sldId id="269" r:id="rId7"/>
    <p:sldId id="270" r:id="rId8"/>
    <p:sldId id="263" r:id="rId9"/>
    <p:sldId id="264" r:id="rId10"/>
    <p:sldId id="265" r:id="rId11"/>
    <p:sldId id="266" r:id="rId12"/>
    <p:sldId id="268" r:id="rId13"/>
    <p:sldId id="267" r:id="rId14"/>
    <p:sldId id="260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9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BCDFE2-683F-473A-A470-3392C4683FF8}" type="doc">
      <dgm:prSet loTypeId="urn:microsoft.com/office/officeart/2005/8/layout/pyramid3" loCatId="pyramid" qsTypeId="urn:microsoft.com/office/officeart/2005/8/quickstyle/simple1" qsCatId="simple" csTypeId="urn:microsoft.com/office/officeart/2005/8/colors/colorful5" csCatId="colorful" phldr="1"/>
      <dgm:spPr/>
    </dgm:pt>
    <dgm:pt modelId="{97E6E1CC-33E6-4FC3-9993-A9B96D80FC79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Segoe Print" pitchFamily="2" charset="0"/>
            </a:rPr>
            <a:t>ILO</a:t>
          </a:r>
          <a:endParaRPr lang="en-US" dirty="0">
            <a:solidFill>
              <a:schemeClr val="bg2"/>
            </a:solidFill>
            <a:latin typeface="Segoe Print" pitchFamily="2" charset="0"/>
          </a:endParaRPr>
        </a:p>
      </dgm:t>
    </dgm:pt>
    <dgm:pt modelId="{DCBE13AE-2899-4097-B8A3-AE7AC3936705}" type="parTrans" cxnId="{272A1685-4905-4917-AB07-47D0454AD0C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397F7405-5062-48D7-9A4F-ECACF176E665}" type="sibTrans" cxnId="{272A1685-4905-4917-AB07-47D0454AD0C1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C91D33E6-6F82-4E6F-83E2-F9C3FACF62CA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Segoe Print" pitchFamily="2" charset="0"/>
            </a:rPr>
            <a:t>Subcomponent</a:t>
          </a:r>
          <a:endParaRPr lang="en-US" dirty="0">
            <a:solidFill>
              <a:schemeClr val="bg2"/>
            </a:solidFill>
            <a:latin typeface="Segoe Print" pitchFamily="2" charset="0"/>
          </a:endParaRPr>
        </a:p>
      </dgm:t>
    </dgm:pt>
    <dgm:pt modelId="{56087696-16A2-421E-85B8-D6661522177A}" type="parTrans" cxnId="{D6851D2A-3DAE-4A7B-AF2D-F4769753FFF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2381DC1F-E96B-4F89-939D-5E725D11C8E7}" type="sibTrans" cxnId="{D6851D2A-3DAE-4A7B-AF2D-F4769753FFF7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60D33656-859F-4F83-99F5-1902BFD0AA9F}">
      <dgm:prSet phldrT="[Text]"/>
      <dgm:spPr/>
      <dgm:t>
        <a:bodyPr/>
        <a:lstStyle/>
        <a:p>
          <a:r>
            <a:rPr lang="en-US" dirty="0" smtClean="0">
              <a:solidFill>
                <a:schemeClr val="bg2"/>
              </a:solidFill>
              <a:latin typeface="Segoe Print" pitchFamily="2" charset="0"/>
            </a:rPr>
            <a:t>Measurable Learning Outcome</a:t>
          </a:r>
          <a:endParaRPr lang="en-US" dirty="0">
            <a:solidFill>
              <a:schemeClr val="bg2"/>
            </a:solidFill>
            <a:latin typeface="Segoe Print" pitchFamily="2" charset="0"/>
          </a:endParaRPr>
        </a:p>
      </dgm:t>
    </dgm:pt>
    <dgm:pt modelId="{BC190086-B27F-460A-ABAC-8F1FBBC0B584}" type="parTrans" cxnId="{8FB1C34D-8138-4BA2-B986-136FA8C3C1F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9A07CDC6-8956-4884-96E0-D6F6598700DC}" type="sibTrans" cxnId="{8FB1C34D-8138-4BA2-B986-136FA8C3C1FF}">
      <dgm:prSet/>
      <dgm:spPr/>
      <dgm:t>
        <a:bodyPr/>
        <a:lstStyle/>
        <a:p>
          <a:endParaRPr lang="en-US">
            <a:solidFill>
              <a:schemeClr val="bg2"/>
            </a:solidFill>
          </a:endParaRPr>
        </a:p>
      </dgm:t>
    </dgm:pt>
    <dgm:pt modelId="{8DC7C43E-748B-4365-9BAD-B45818DF7B1D}" type="pres">
      <dgm:prSet presAssocID="{81BCDFE2-683F-473A-A470-3392C4683FF8}" presName="Name0" presStyleCnt="0">
        <dgm:presLayoutVars>
          <dgm:dir/>
          <dgm:animLvl val="lvl"/>
          <dgm:resizeHandles val="exact"/>
        </dgm:presLayoutVars>
      </dgm:prSet>
      <dgm:spPr/>
    </dgm:pt>
    <dgm:pt modelId="{69915581-9D6D-4A58-A940-65ADA2EA6871}" type="pres">
      <dgm:prSet presAssocID="{97E6E1CC-33E6-4FC3-9993-A9B96D80FC79}" presName="Name8" presStyleCnt="0"/>
      <dgm:spPr/>
    </dgm:pt>
    <dgm:pt modelId="{39B36E3B-ED76-4017-8AFF-775D23C8A73F}" type="pres">
      <dgm:prSet presAssocID="{97E6E1CC-33E6-4FC3-9993-A9B96D80FC79}" presName="level" presStyleLbl="node1" presStyleIdx="0" presStyleCnt="3" custLinFactNeighborY="-5643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4FD94-ADA1-4AD3-9BD8-4F66B633ADC0}" type="pres">
      <dgm:prSet presAssocID="{97E6E1CC-33E6-4FC3-9993-A9B96D80FC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04391E-B099-4CB6-BF55-8092249A1EF4}" type="pres">
      <dgm:prSet presAssocID="{C91D33E6-6F82-4E6F-83E2-F9C3FACF62CA}" presName="Name8" presStyleCnt="0"/>
      <dgm:spPr/>
    </dgm:pt>
    <dgm:pt modelId="{E9A9D179-63B4-45AB-8A92-346E4A4CD8BC}" type="pres">
      <dgm:prSet presAssocID="{C91D33E6-6F82-4E6F-83E2-F9C3FACF62C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3316F-1DB0-47C1-AB6E-CCD95A6CC306}" type="pres">
      <dgm:prSet presAssocID="{C91D33E6-6F82-4E6F-83E2-F9C3FACF62C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A86F1-2A4E-4887-8CD4-06643D33B4D1}" type="pres">
      <dgm:prSet presAssocID="{60D33656-859F-4F83-99F5-1902BFD0AA9F}" presName="Name8" presStyleCnt="0"/>
      <dgm:spPr/>
    </dgm:pt>
    <dgm:pt modelId="{D5B64AE6-42A6-486C-A320-AD2999583DDC}" type="pres">
      <dgm:prSet presAssocID="{60D33656-859F-4F83-99F5-1902BFD0AA9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914DA-1CB0-4E86-B491-F9C8B37D9CB3}" type="pres">
      <dgm:prSet presAssocID="{60D33656-859F-4F83-99F5-1902BFD0AA9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C2080D-319B-4AF1-A2BD-7624302DEA8A}" type="presOf" srcId="{81BCDFE2-683F-473A-A470-3392C4683FF8}" destId="{8DC7C43E-748B-4365-9BAD-B45818DF7B1D}" srcOrd="0" destOrd="0" presId="urn:microsoft.com/office/officeart/2005/8/layout/pyramid3"/>
    <dgm:cxn modelId="{D6851D2A-3DAE-4A7B-AF2D-F4769753FFF7}" srcId="{81BCDFE2-683F-473A-A470-3392C4683FF8}" destId="{C91D33E6-6F82-4E6F-83E2-F9C3FACF62CA}" srcOrd="1" destOrd="0" parTransId="{56087696-16A2-421E-85B8-D6661522177A}" sibTransId="{2381DC1F-E96B-4F89-939D-5E725D11C8E7}"/>
    <dgm:cxn modelId="{42447EE4-F217-46E8-89EC-12EADB18CB0F}" type="presOf" srcId="{C91D33E6-6F82-4E6F-83E2-F9C3FACF62CA}" destId="{E9A9D179-63B4-45AB-8A92-346E4A4CD8BC}" srcOrd="0" destOrd="0" presId="urn:microsoft.com/office/officeart/2005/8/layout/pyramid3"/>
    <dgm:cxn modelId="{94480DFF-23C5-4C11-B075-22C574C806CB}" type="presOf" srcId="{97E6E1CC-33E6-4FC3-9993-A9B96D80FC79}" destId="{DA04FD94-ADA1-4AD3-9BD8-4F66B633ADC0}" srcOrd="1" destOrd="0" presId="urn:microsoft.com/office/officeart/2005/8/layout/pyramid3"/>
    <dgm:cxn modelId="{4F6958C3-1A67-4BAE-9C97-BB2064B1C8D0}" type="presOf" srcId="{97E6E1CC-33E6-4FC3-9993-A9B96D80FC79}" destId="{39B36E3B-ED76-4017-8AFF-775D23C8A73F}" srcOrd="0" destOrd="0" presId="urn:microsoft.com/office/officeart/2005/8/layout/pyramid3"/>
    <dgm:cxn modelId="{8FB1C34D-8138-4BA2-B986-136FA8C3C1FF}" srcId="{81BCDFE2-683F-473A-A470-3392C4683FF8}" destId="{60D33656-859F-4F83-99F5-1902BFD0AA9F}" srcOrd="2" destOrd="0" parTransId="{BC190086-B27F-460A-ABAC-8F1FBBC0B584}" sibTransId="{9A07CDC6-8956-4884-96E0-D6F6598700DC}"/>
    <dgm:cxn modelId="{C926D6EE-CE30-4FB9-81B2-311D880CC5C2}" type="presOf" srcId="{60D33656-859F-4F83-99F5-1902BFD0AA9F}" destId="{D5B64AE6-42A6-486C-A320-AD2999583DDC}" srcOrd="0" destOrd="0" presId="urn:microsoft.com/office/officeart/2005/8/layout/pyramid3"/>
    <dgm:cxn modelId="{272A1685-4905-4917-AB07-47D0454AD0C1}" srcId="{81BCDFE2-683F-473A-A470-3392C4683FF8}" destId="{97E6E1CC-33E6-4FC3-9993-A9B96D80FC79}" srcOrd="0" destOrd="0" parTransId="{DCBE13AE-2899-4097-B8A3-AE7AC3936705}" sibTransId="{397F7405-5062-48D7-9A4F-ECACF176E665}"/>
    <dgm:cxn modelId="{32E4A10D-70F6-4B82-91E5-594F9D29997D}" type="presOf" srcId="{60D33656-859F-4F83-99F5-1902BFD0AA9F}" destId="{8D4914DA-1CB0-4E86-B491-F9C8B37D9CB3}" srcOrd="1" destOrd="0" presId="urn:microsoft.com/office/officeart/2005/8/layout/pyramid3"/>
    <dgm:cxn modelId="{772B4963-2D39-4218-81D7-2C085352F29D}" type="presOf" srcId="{C91D33E6-6F82-4E6F-83E2-F9C3FACF62CA}" destId="{E443316F-1DB0-47C1-AB6E-CCD95A6CC306}" srcOrd="1" destOrd="0" presId="urn:microsoft.com/office/officeart/2005/8/layout/pyramid3"/>
    <dgm:cxn modelId="{3CF9FBED-BE08-45C9-8F8D-3391A8E5B09F}" type="presParOf" srcId="{8DC7C43E-748B-4365-9BAD-B45818DF7B1D}" destId="{69915581-9D6D-4A58-A940-65ADA2EA6871}" srcOrd="0" destOrd="0" presId="urn:microsoft.com/office/officeart/2005/8/layout/pyramid3"/>
    <dgm:cxn modelId="{8011B08A-357A-45CE-B81E-629DAD979433}" type="presParOf" srcId="{69915581-9D6D-4A58-A940-65ADA2EA6871}" destId="{39B36E3B-ED76-4017-8AFF-775D23C8A73F}" srcOrd="0" destOrd="0" presId="urn:microsoft.com/office/officeart/2005/8/layout/pyramid3"/>
    <dgm:cxn modelId="{FF5C27C7-697A-4A30-BD90-AE5950CB7E89}" type="presParOf" srcId="{69915581-9D6D-4A58-A940-65ADA2EA6871}" destId="{DA04FD94-ADA1-4AD3-9BD8-4F66B633ADC0}" srcOrd="1" destOrd="0" presId="urn:microsoft.com/office/officeart/2005/8/layout/pyramid3"/>
    <dgm:cxn modelId="{0787050B-FAFB-4E6F-A250-E6508D4989CF}" type="presParOf" srcId="{8DC7C43E-748B-4365-9BAD-B45818DF7B1D}" destId="{0404391E-B099-4CB6-BF55-8092249A1EF4}" srcOrd="1" destOrd="0" presId="urn:microsoft.com/office/officeart/2005/8/layout/pyramid3"/>
    <dgm:cxn modelId="{31DA8775-4A9A-4B10-A2A0-82B34FFF195F}" type="presParOf" srcId="{0404391E-B099-4CB6-BF55-8092249A1EF4}" destId="{E9A9D179-63B4-45AB-8A92-346E4A4CD8BC}" srcOrd="0" destOrd="0" presId="urn:microsoft.com/office/officeart/2005/8/layout/pyramid3"/>
    <dgm:cxn modelId="{8EE82FC6-BC8F-43C9-B0C1-F7809FA6C42B}" type="presParOf" srcId="{0404391E-B099-4CB6-BF55-8092249A1EF4}" destId="{E443316F-1DB0-47C1-AB6E-CCD95A6CC306}" srcOrd="1" destOrd="0" presId="urn:microsoft.com/office/officeart/2005/8/layout/pyramid3"/>
    <dgm:cxn modelId="{92FC63B3-AA67-4A55-84C8-CB2C3A14BF2A}" type="presParOf" srcId="{8DC7C43E-748B-4365-9BAD-B45818DF7B1D}" destId="{EA3A86F1-2A4E-4887-8CD4-06643D33B4D1}" srcOrd="2" destOrd="0" presId="urn:microsoft.com/office/officeart/2005/8/layout/pyramid3"/>
    <dgm:cxn modelId="{7941D7CB-838D-44D5-ADC5-06F409DB7736}" type="presParOf" srcId="{EA3A86F1-2A4E-4887-8CD4-06643D33B4D1}" destId="{D5B64AE6-42A6-486C-A320-AD2999583DDC}" srcOrd="0" destOrd="0" presId="urn:microsoft.com/office/officeart/2005/8/layout/pyramid3"/>
    <dgm:cxn modelId="{EA6A2465-979E-4264-8E29-AD5C1472C42F}" type="presParOf" srcId="{EA3A86F1-2A4E-4887-8CD4-06643D33B4D1}" destId="{8D4914DA-1CB0-4E86-B491-F9C8B37D9CB3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36E3B-ED76-4017-8AFF-775D23C8A73F}">
      <dsp:nvSpPr>
        <dsp:cNvPr id="0" name=""/>
        <dsp:cNvSpPr/>
      </dsp:nvSpPr>
      <dsp:spPr>
        <a:xfrm rot="10800000">
          <a:off x="0" y="0"/>
          <a:ext cx="3276600" cy="711199"/>
        </a:xfrm>
        <a:prstGeom prst="trapezoid">
          <a:avLst>
            <a:gd name="adj" fmla="val 7678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2"/>
              </a:solidFill>
              <a:latin typeface="Segoe Print" pitchFamily="2" charset="0"/>
            </a:rPr>
            <a:t>ILO</a:t>
          </a:r>
          <a:endParaRPr lang="en-US" sz="1500" kern="1200" dirty="0">
            <a:solidFill>
              <a:schemeClr val="bg2"/>
            </a:solidFill>
            <a:latin typeface="Segoe Print" pitchFamily="2" charset="0"/>
          </a:endParaRPr>
        </a:p>
      </dsp:txBody>
      <dsp:txXfrm rot="-10800000">
        <a:off x="573404" y="0"/>
        <a:ext cx="2129790" cy="711199"/>
      </dsp:txXfrm>
    </dsp:sp>
    <dsp:sp modelId="{E9A9D179-63B4-45AB-8A92-346E4A4CD8BC}">
      <dsp:nvSpPr>
        <dsp:cNvPr id="0" name=""/>
        <dsp:cNvSpPr/>
      </dsp:nvSpPr>
      <dsp:spPr>
        <a:xfrm rot="10800000">
          <a:off x="546100" y="711200"/>
          <a:ext cx="2184399" cy="711199"/>
        </a:xfrm>
        <a:prstGeom prst="trapezoid">
          <a:avLst>
            <a:gd name="adj" fmla="val 76786"/>
          </a:avLst>
        </a:prstGeom>
        <a:solidFill>
          <a:schemeClr val="accent5">
            <a:hueOff val="1163394"/>
            <a:satOff val="-17022"/>
            <a:lumOff val="-5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2"/>
              </a:solidFill>
              <a:latin typeface="Segoe Print" pitchFamily="2" charset="0"/>
            </a:rPr>
            <a:t>Subcomponent</a:t>
          </a:r>
          <a:endParaRPr lang="en-US" sz="1500" kern="1200" dirty="0">
            <a:solidFill>
              <a:schemeClr val="bg2"/>
            </a:solidFill>
            <a:latin typeface="Segoe Print" pitchFamily="2" charset="0"/>
          </a:endParaRPr>
        </a:p>
      </dsp:txBody>
      <dsp:txXfrm rot="-10800000">
        <a:off x="928370" y="711200"/>
        <a:ext cx="1419860" cy="711199"/>
      </dsp:txXfrm>
    </dsp:sp>
    <dsp:sp modelId="{D5B64AE6-42A6-486C-A320-AD2999583DDC}">
      <dsp:nvSpPr>
        <dsp:cNvPr id="0" name=""/>
        <dsp:cNvSpPr/>
      </dsp:nvSpPr>
      <dsp:spPr>
        <a:xfrm rot="10800000">
          <a:off x="1092200" y="1422399"/>
          <a:ext cx="1092199" cy="711199"/>
        </a:xfrm>
        <a:prstGeom prst="trapezoid">
          <a:avLst>
            <a:gd name="adj" fmla="val 76786"/>
          </a:avLst>
        </a:prstGeom>
        <a:solidFill>
          <a:schemeClr val="accent5">
            <a:hueOff val="2326788"/>
            <a:satOff val="-34043"/>
            <a:lumOff val="-1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chemeClr val="bg2"/>
              </a:solidFill>
              <a:latin typeface="Segoe Print" pitchFamily="2" charset="0"/>
            </a:rPr>
            <a:t>Measurable Learning Outcome</a:t>
          </a:r>
          <a:endParaRPr lang="en-US" sz="1500" kern="1200" dirty="0">
            <a:solidFill>
              <a:schemeClr val="bg2"/>
            </a:solidFill>
            <a:latin typeface="Segoe Print" pitchFamily="2" charset="0"/>
          </a:endParaRPr>
        </a:p>
      </dsp:txBody>
      <dsp:txXfrm rot="-10800000">
        <a:off x="1092200" y="1422399"/>
        <a:ext cx="1092199" cy="7111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D2830-F273-4060-86D4-4212F8838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030-5CC8-4862-BD32-64EE76B21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6A5-5193-4F6E-B814-5140BB00CB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D484-F614-4F83-9E0A-076B4E5CA0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3AC2-A539-44A5-A75A-C18879A016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BDDE-ADDB-4969-B498-C64558BF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A621-527F-4419-8114-66700E9D8B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4931-8AD3-4F39-AFC6-75B2981291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9D10-0EE8-4FE1-A679-2758A24CF5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B9CC-8F96-454A-86EE-0F0157364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1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DB1C-7DF6-4C06-BC2C-8CA3CB84B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bg1">
              <a:lumMod val="20000"/>
              <a:lumOff val="80000"/>
            </a:schemeClr>
          </a:solidFill>
          <a:latin typeface="Gill Sans MT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>
              <a:lumMod val="20000"/>
              <a:lumOff val="80000"/>
            </a:schemeClr>
          </a:solidFill>
          <a:latin typeface="Gill Sans MT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>
              <a:lumMod val="20000"/>
              <a:lumOff val="80000"/>
            </a:schemeClr>
          </a:solidFill>
          <a:latin typeface="Gill Sans MT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>
              <a:lumMod val="20000"/>
              <a:lumOff val="80000"/>
            </a:schemeClr>
          </a:solidFill>
          <a:latin typeface="Gill Sans MT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1">
              <a:lumMod val="20000"/>
              <a:lumOff val="80000"/>
            </a:schemeClr>
          </a:solidFill>
          <a:latin typeface="Gill Sans MT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20.csueastbay.edu/faculty/senate/files/Policies/ilo-sen-prez-approved-5-24-12.pdf" TargetMode="External"/><Relationship Id="rId4" Type="http://schemas.openxmlformats.org/officeDocument/2006/relationships/hyperlink" Target="http://www.chaffey.edu/slo/core_comp.html" TargetMode="External"/><Relationship Id="rId5" Type="http://schemas.openxmlformats.org/officeDocument/2006/relationships/hyperlink" Target="http://www.foothill.edu/schedule/institutional_learning_outcomes.php" TargetMode="External"/><Relationship Id="rId6" Type="http://schemas.openxmlformats.org/officeDocument/2006/relationships/hyperlink" Target="http://www.rpgroup.org/sites/default/files/SLO-Glossary-2010.pdf" TargetMode="External"/><Relationship Id="rId7" Type="http://schemas.openxmlformats.org/officeDocument/2006/relationships/hyperlink" Target="http://www.deltacollege.edu/div/slo/IL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cjc.org/wp-content/uploads/2010/09/March%202009%20newsletter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cjc.org/wp-content/uploads/2012/11/Accreditation-Standards_Edited-Nov-2012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://www.foothill.edu/schedule/institutional_learning_outcomes.php" TargetMode="Externa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Institutional 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Office of Institutional Effectiveness</a:t>
            </a:r>
          </a:p>
          <a:p>
            <a:endParaRPr lang="en-US" dirty="0" smtClean="0"/>
          </a:p>
          <a:p>
            <a:r>
              <a:rPr lang="en-US" sz="2400" i="1" dirty="0" smtClean="0"/>
              <a:t>Presented to the Learning Assessment Task Force</a:t>
            </a:r>
          </a:p>
          <a:p>
            <a:r>
              <a:rPr lang="en-US" sz="2400" i="1" dirty="0" smtClean="0"/>
              <a:t>November 5, 2013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628617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ILOs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772400" cy="4114800"/>
          </a:xfrm>
        </p:spPr>
        <p:txBody>
          <a:bodyPr/>
          <a:lstStyle/>
          <a:p>
            <a:r>
              <a:rPr lang="en-US" sz="2800" b="1" i="1" dirty="0" smtClean="0"/>
              <a:t>Technology (South Seattle Community College)</a:t>
            </a:r>
          </a:p>
          <a:p>
            <a:pPr lvl="1"/>
            <a:r>
              <a:rPr lang="en-US" sz="2400" dirty="0" smtClean="0"/>
              <a:t>Select and use appropriate technological tools for academic and career tasks</a:t>
            </a:r>
            <a:endParaRPr lang="en-US" sz="2400" b="1" i="1" dirty="0" smtClean="0"/>
          </a:p>
          <a:p>
            <a:r>
              <a:rPr lang="en-US" sz="2800" b="1" i="1" dirty="0" smtClean="0"/>
              <a:t>Information and Technological Competency (San Joaquin Delta College)</a:t>
            </a:r>
          </a:p>
          <a:p>
            <a:pPr lvl="1"/>
            <a:r>
              <a:rPr lang="en-US" sz="2400" dirty="0" smtClean="0"/>
              <a:t>Find, evaluate, ethically use, and appropriately cite information in a variety of formats (e.g., print, </a:t>
            </a:r>
            <a:br>
              <a:rPr lang="en-US" sz="2400" dirty="0" smtClean="0"/>
            </a:br>
            <a:r>
              <a:rPr lang="en-US" sz="2400" dirty="0" smtClean="0"/>
              <a:t>multimedia, and electronic resources).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ILOs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772400" cy="4419600"/>
          </a:xfrm>
        </p:spPr>
        <p:txBody>
          <a:bodyPr/>
          <a:lstStyle/>
          <a:p>
            <a:r>
              <a:rPr lang="en-US" sz="2800" b="1" i="1" dirty="0" smtClean="0"/>
              <a:t>Analytical Thinking (Lassen Community College)</a:t>
            </a:r>
          </a:p>
          <a:p>
            <a:r>
              <a:rPr lang="en-US" sz="2400" dirty="0" smtClean="0"/>
              <a:t>Ability to…</a:t>
            </a:r>
          </a:p>
          <a:p>
            <a:pPr lvl="1"/>
            <a:r>
              <a:rPr lang="en-US" sz="2000" dirty="0" smtClean="0"/>
              <a:t>Analyze a situation</a:t>
            </a:r>
          </a:p>
          <a:p>
            <a:pPr lvl="1"/>
            <a:r>
              <a:rPr lang="en-US" sz="2000" dirty="0" smtClean="0"/>
              <a:t>Identify and research a problem</a:t>
            </a:r>
          </a:p>
          <a:p>
            <a:pPr lvl="1"/>
            <a:r>
              <a:rPr lang="en-US" sz="2000" dirty="0" smtClean="0"/>
              <a:t>Propose a solution or desired outcome</a:t>
            </a:r>
          </a:p>
          <a:p>
            <a:pPr lvl="1"/>
            <a:r>
              <a:rPr lang="en-US" sz="2000" dirty="0" smtClean="0"/>
              <a:t>Implement a plan to address the problem</a:t>
            </a:r>
          </a:p>
          <a:p>
            <a:pPr lvl="1"/>
            <a:r>
              <a:rPr lang="en-US" sz="2000" dirty="0" smtClean="0"/>
              <a:t>Evaluate progress, and</a:t>
            </a:r>
          </a:p>
          <a:p>
            <a:pPr lvl="1"/>
            <a:r>
              <a:rPr lang="en-US" sz="2000" dirty="0" smtClean="0"/>
              <a:t>Adjust the plan as appropriate to arrive at the solution or desired outcome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ILOs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7772400" cy="4114800"/>
          </a:xfrm>
        </p:spPr>
        <p:txBody>
          <a:bodyPr/>
          <a:lstStyle/>
          <a:p>
            <a:r>
              <a:rPr lang="en-US" sz="2800" b="1" i="1" dirty="0" smtClean="0"/>
              <a:t>Community/Global Awareness and Responsibility (Chaffey College)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i="1" dirty="0" smtClean="0">
                <a:solidFill>
                  <a:schemeClr val="bg2"/>
                </a:solidFill>
              </a:rPr>
              <a:t>Students will demonstrate knowledge of significant social, cultural, environmental and aesthetic perspectives. Examples will include, but are not limited to the following:</a:t>
            </a:r>
          </a:p>
          <a:p>
            <a:pPr lvl="1"/>
            <a:r>
              <a:rPr lang="en-US" sz="1800" dirty="0" smtClean="0"/>
              <a:t>Identify the social and ethical responsibilities of the individual in society.</a:t>
            </a:r>
          </a:p>
          <a:p>
            <a:pPr lvl="1"/>
            <a:r>
              <a:rPr lang="en-US" sz="1800" dirty="0" smtClean="0"/>
              <a:t>Demonstrate commitment to active citizenship by recognizing and evaluating important social, ecological, economical, and political issues.</a:t>
            </a:r>
          </a:p>
          <a:p>
            <a:pPr lvl="1"/>
            <a:r>
              <a:rPr lang="en-US" sz="1800" dirty="0" smtClean="0"/>
              <a:t>Demonstrate an understanding and appreciation for individual, social, and cultural diversity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Resources &amp;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772400" cy="4800600"/>
          </a:xfrm>
        </p:spPr>
        <p:txBody>
          <a:bodyPr/>
          <a:lstStyle/>
          <a:p>
            <a:r>
              <a:rPr lang="en-US" sz="2000" dirty="0" smtClean="0"/>
              <a:t>ACCJC Description of SLOs</a:t>
            </a:r>
          </a:p>
          <a:p>
            <a:pPr lvl="1"/>
            <a:r>
              <a:rPr lang="en-US" sz="2000" dirty="0" smtClean="0">
                <a:hlinkClick r:id="rId2"/>
              </a:rPr>
              <a:t>http://www.accjc.org/wp-content/uploads/2010/09/March%202009%20newsletter.pdf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CSU East Bay ILO Preamble</a:t>
            </a:r>
          </a:p>
          <a:p>
            <a:pPr lvl="1"/>
            <a:r>
              <a:rPr lang="en-US" sz="2000" dirty="0" smtClean="0">
                <a:hlinkClick r:id="rId3"/>
              </a:rPr>
              <a:t>http://www20.csueastbay.edu/faculty/senate/files/Policies/ilo-sen-prez-approved-5-24-12.pdf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Chaffey College Core Competencies</a:t>
            </a:r>
          </a:p>
          <a:p>
            <a:pPr lvl="1"/>
            <a:r>
              <a:rPr lang="en-US" sz="2000" dirty="0" smtClean="0">
                <a:hlinkClick r:id="rId4"/>
              </a:rPr>
              <a:t>http://www.chaffey.edu/slo/core_comp.html</a:t>
            </a:r>
            <a:endParaRPr lang="en-US" sz="2000" dirty="0" smtClean="0"/>
          </a:p>
          <a:p>
            <a:r>
              <a:rPr lang="en-US" sz="2000" dirty="0" smtClean="0"/>
              <a:t>Foothill College ILOs with Subcategories and Rubrics</a:t>
            </a:r>
          </a:p>
          <a:p>
            <a:pPr lvl="1"/>
            <a:r>
              <a:rPr lang="en-US" sz="2000" dirty="0" smtClean="0">
                <a:hlinkClick r:id="rId5"/>
              </a:rPr>
              <a:t>http://www.foothill.edu/schedule/institutional_learning_outcomes.php</a:t>
            </a:r>
            <a:endParaRPr lang="en-US" sz="2000" dirty="0" smtClean="0"/>
          </a:p>
          <a:p>
            <a:r>
              <a:rPr lang="en-US" sz="2000" dirty="0" smtClean="0"/>
              <a:t>RP Group SLO Glossary</a:t>
            </a:r>
          </a:p>
          <a:p>
            <a:pPr lvl="1"/>
            <a:r>
              <a:rPr lang="en-US" sz="2000" dirty="0" smtClean="0">
                <a:hlinkClick r:id="rId6"/>
              </a:rPr>
              <a:t>http://www.rpgroup.org/sites/default/files/SLO-Glossary-2010.pdf</a:t>
            </a:r>
            <a:endParaRPr lang="en-US" sz="2000" dirty="0" smtClean="0"/>
          </a:p>
          <a:p>
            <a:r>
              <a:rPr lang="en-US" sz="2000" dirty="0" smtClean="0"/>
              <a:t>San Joaquin Delta College ILOs</a:t>
            </a:r>
          </a:p>
          <a:p>
            <a:pPr lvl="1"/>
            <a:r>
              <a:rPr lang="en-US" sz="2000" dirty="0" smtClean="0">
                <a:hlinkClick r:id="rId7"/>
              </a:rPr>
              <a:t>http://www.deltacollege.edu/div/slo/ILO.html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772400" cy="1143000"/>
          </a:xfrm>
        </p:spPr>
        <p:txBody>
          <a:bodyPr/>
          <a:lstStyle/>
          <a:p>
            <a:r>
              <a:rPr lang="en-US" dirty="0" smtClean="0"/>
              <a:t>ILOs…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25" y="1676400"/>
            <a:ext cx="7772400" cy="4419600"/>
          </a:xfrm>
        </p:spPr>
        <p:txBody>
          <a:bodyPr/>
          <a:lstStyle/>
          <a:p>
            <a:r>
              <a:rPr lang="en-US" sz="2800" dirty="0" smtClean="0"/>
              <a:t>Reflect our:</a:t>
            </a:r>
          </a:p>
          <a:p>
            <a:pPr lvl="1"/>
            <a:r>
              <a:rPr lang="en-US" sz="2400" dirty="0" smtClean="0"/>
              <a:t>Shared values as an organization and institution of higher learning</a:t>
            </a:r>
          </a:p>
          <a:p>
            <a:pPr lvl="1"/>
            <a:r>
              <a:rPr lang="en-US" sz="2400" dirty="0" smtClean="0"/>
              <a:t>Mission</a:t>
            </a:r>
          </a:p>
          <a:p>
            <a:r>
              <a:rPr lang="en-US" sz="2800" dirty="0" smtClean="0"/>
              <a:t>Identify the core knowledge, skills, and attitudes we would like students to exhibit as a result of their experience at Mesa</a:t>
            </a:r>
          </a:p>
          <a:p>
            <a:r>
              <a:rPr lang="en-US" sz="2800" dirty="0" smtClean="0"/>
              <a:t>Include learning outcomes for students across a variety of courses/programs/services</a:t>
            </a:r>
          </a:p>
          <a:p>
            <a:r>
              <a:rPr lang="en-US" sz="2800" dirty="0" smtClean="0"/>
              <a:t>Encompass classroom and co-curricular activities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Takes a Village…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“Instructional programs, student support services, and library and learning support services facilitate the achievement of the institution’s stated student learning outcomes.”</a:t>
            </a:r>
          </a:p>
          <a:p>
            <a:pPr>
              <a:buNone/>
            </a:pPr>
            <a:r>
              <a:rPr lang="en-US" i="1" dirty="0" smtClean="0"/>
              <a:t>						</a:t>
            </a:r>
            <a:r>
              <a:rPr lang="en-US" dirty="0" smtClean="0"/>
              <a:t>-ACCJC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7150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ACCJC. (2012). Accreditation Standards. Retrieved October 31, 2013, from </a:t>
            </a:r>
            <a:r>
              <a:rPr lang="en-US" dirty="0" smtClean="0">
                <a:hlinkClick r:id="rId2"/>
              </a:rPr>
              <a:t>http://www.accjc.org/wp-content/uploads/2012/11/Accreditation-Standards_Edited-Nov-2012.pdf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Mesa’s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inspire and enable student success in an environment that is strengthened by diversity, is responsive to our communities, and fosters scholarship, leadership, and responsibility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 at Mesa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2200870"/>
            <a:ext cx="471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Print" pitchFamily="2" charset="0"/>
              </a:rPr>
              <a:t>Institutional Learning Outcomes (ILOs)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3886200" y="2734270"/>
            <a:ext cx="457200" cy="53340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42007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Print" pitchFamily="2" charset="0"/>
              </a:rPr>
              <a:t>Program-Level Student Learning Outcomes and Service Area Outcomes (PSLOs and SAOs)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962400" y="4410670"/>
            <a:ext cx="457200" cy="533400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5096470"/>
            <a:ext cx="57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egoe Print" pitchFamily="2" charset="0"/>
              </a:rPr>
              <a:t>Course-Level Student Learning Outcomes and Service Area Administrative Unit Outcomes (SLOs and AUOs)</a:t>
            </a:r>
            <a:endParaRPr lang="en-US" dirty="0">
              <a:latin typeface="Segoe Print" pitchFamily="2" charset="0"/>
            </a:endParaRPr>
          </a:p>
        </p:txBody>
      </p:sp>
      <p:sp>
        <p:nvSpPr>
          <p:cNvPr id="9" name="Up Arrow 8"/>
          <p:cNvSpPr/>
          <p:nvPr/>
        </p:nvSpPr>
        <p:spPr bwMode="auto">
          <a:xfrm>
            <a:off x="4724400" y="2734270"/>
            <a:ext cx="4572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>
            <a:off x="4800600" y="4334470"/>
            <a:ext cx="457200" cy="53340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ILOs Operationally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ILOs can be organized as high-level concepts </a:t>
            </a:r>
            <a:r>
              <a:rPr lang="en-US" dirty="0" smtClean="0">
                <a:solidFill>
                  <a:schemeClr val="bg2"/>
                </a:solidFill>
              </a:rPr>
              <a:t>(e.g., Computation)…</a:t>
            </a:r>
          </a:p>
          <a:p>
            <a:pPr>
              <a:buNone/>
            </a:pPr>
            <a:r>
              <a:rPr lang="en-US" dirty="0" smtClean="0"/>
              <a:t>   with subcomponents </a:t>
            </a:r>
            <a:r>
              <a:rPr lang="en-US" dirty="0" smtClean="0">
                <a:solidFill>
                  <a:schemeClr val="bg2"/>
                </a:solidFill>
              </a:rPr>
              <a:t>(e.g., Calculating)…</a:t>
            </a:r>
          </a:p>
          <a:p>
            <a:pPr>
              <a:buNone/>
            </a:pPr>
            <a:r>
              <a:rPr lang="en-US" dirty="0" smtClean="0"/>
              <a:t>   and specific measureable learning outcomes </a:t>
            </a:r>
            <a:r>
              <a:rPr lang="en-US" dirty="0" smtClean="0">
                <a:solidFill>
                  <a:schemeClr val="bg2"/>
                </a:solidFill>
              </a:rPr>
              <a:t>(e.g., Uses estimating, predicting, or trial and error)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5867400" y="4724400"/>
          <a:ext cx="32766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Arrow Connector 5"/>
          <p:cNvCxnSpPr/>
          <p:nvPr/>
        </p:nvCxnSpPr>
        <p:spPr bwMode="auto">
          <a:xfrm>
            <a:off x="5715000" y="4724400"/>
            <a:ext cx="0" cy="1981200"/>
          </a:xfrm>
          <a:prstGeom prst="straightConnector1">
            <a:avLst/>
          </a:prstGeom>
          <a:solidFill>
            <a:schemeClr val="accent1"/>
          </a:solidFill>
          <a:ln w="4445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4648200" y="4724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Print" pitchFamily="2" charset="0"/>
              </a:rPr>
              <a:t>General</a:t>
            </a:r>
            <a:endParaRPr lang="en-US" sz="1600" dirty="0">
              <a:latin typeface="Segoe Print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6400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egoe Print" pitchFamily="2" charset="0"/>
              </a:rPr>
              <a:t>Specific</a:t>
            </a:r>
            <a:endParaRPr lang="en-US" sz="1600" dirty="0">
              <a:latin typeface="Segoe Print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5410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egoe Print" pitchFamily="2" charset="0"/>
              </a:rPr>
              <a:t>Example above from</a:t>
            </a:r>
          </a:p>
          <a:p>
            <a:r>
              <a:rPr lang="en-US" dirty="0" smtClean="0">
                <a:latin typeface="Segoe Print" pitchFamily="2" charset="0"/>
              </a:rPr>
              <a:t> </a:t>
            </a:r>
            <a:r>
              <a:rPr lang="en-US" dirty="0" smtClean="0">
                <a:latin typeface="Segoe Print" pitchFamily="2" charset="0"/>
                <a:hlinkClick r:id="rId7"/>
              </a:rPr>
              <a:t>Foothill College</a:t>
            </a:r>
            <a:endParaRPr lang="en-US" dirty="0">
              <a:latin typeface="Segoe Print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Critical Thinking</a:t>
            </a:r>
          </a:p>
          <a:p>
            <a:r>
              <a:rPr lang="en-US" dirty="0" smtClean="0"/>
              <a:t>Global Awareness</a:t>
            </a:r>
          </a:p>
          <a:p>
            <a:r>
              <a:rPr lang="en-US" dirty="0" smtClean="0"/>
              <a:t>Personal Awareness and Civic Responsibility</a:t>
            </a:r>
          </a:p>
          <a:p>
            <a:r>
              <a:rPr lang="en-US" dirty="0" smtClean="0"/>
              <a:t>Self-Awareness and Interpersonal Skills</a:t>
            </a:r>
          </a:p>
          <a:p>
            <a:r>
              <a:rPr lang="en-US" dirty="0" smtClean="0"/>
              <a:t>Technological Awareness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Communication (Chaffey College)</a:t>
            </a:r>
          </a:p>
          <a:p>
            <a:r>
              <a:rPr lang="en-US" sz="2400" i="1" dirty="0" smtClean="0">
                <a:solidFill>
                  <a:schemeClr val="bg2"/>
                </a:solidFill>
              </a:rPr>
              <a:t>Students will demonstrate effective communication and comprehensions skills. Examples will include, but are not limited to the following:</a:t>
            </a:r>
          </a:p>
          <a:p>
            <a:pPr lvl="1"/>
            <a:r>
              <a:rPr lang="en-US" sz="2000" dirty="0" smtClean="0"/>
              <a:t>Comprehend, analyze, and respond appropriately to oral, written, and visual information.</a:t>
            </a:r>
          </a:p>
          <a:p>
            <a:pPr lvl="1"/>
            <a:r>
              <a:rPr lang="en-US" sz="2000" dirty="0" smtClean="0"/>
              <a:t>Effectively communicate/express information through speaking, writing, visual, and other appropriate modes of communication/expression.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ILOs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i="1" dirty="0" smtClean="0"/>
              <a:t>Personal Development and Management (Santa Rosa Junior College)</a:t>
            </a:r>
          </a:p>
          <a:p>
            <a:r>
              <a:rPr lang="en-US" sz="2400" dirty="0" smtClean="0"/>
              <a:t>Develop self-awareness and confidence</a:t>
            </a:r>
          </a:p>
          <a:p>
            <a:r>
              <a:rPr lang="en-US" sz="2400" dirty="0" smtClean="0"/>
              <a:t>Manage resources, such as time and money, in order to advance personal and career goals</a:t>
            </a:r>
          </a:p>
          <a:p>
            <a:r>
              <a:rPr lang="en-US" sz="2400" dirty="0" smtClean="0"/>
              <a:t>Maintain or improve health</a:t>
            </a:r>
          </a:p>
          <a:p>
            <a:r>
              <a:rPr lang="en-US" sz="2400" dirty="0" smtClean="0"/>
              <a:t>Appreciate the value of lifelong learning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675</Words>
  <Application>Microsoft Macintosh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Institutional Learning Outcomes</vt:lpstr>
      <vt:lpstr>ILOs…</vt:lpstr>
      <vt:lpstr>It Takes a Village…</vt:lpstr>
      <vt:lpstr>Mesa’s Mission</vt:lpstr>
      <vt:lpstr>Learning Outcomes at Mesa</vt:lpstr>
      <vt:lpstr>ILOs Operationally Defined</vt:lpstr>
      <vt:lpstr>Mesa ILOs</vt:lpstr>
      <vt:lpstr>Sample ILOs</vt:lpstr>
      <vt:lpstr>Sample ILOs (continued)</vt:lpstr>
      <vt:lpstr>Sample ILOs (continued)</vt:lpstr>
      <vt:lpstr>Sample ILOs (continued)</vt:lpstr>
      <vt:lpstr>Sample ILOs (continued)</vt:lpstr>
      <vt:lpstr>Resources &amp;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Jigsaw design template</dc:title>
  <dc:creator>Brianna Hays</dc:creator>
  <cp:lastModifiedBy>Em Passmore</cp:lastModifiedBy>
  <cp:revision>22</cp:revision>
  <cp:lastPrinted>1601-01-01T00:00:00Z</cp:lastPrinted>
  <dcterms:modified xsi:type="dcterms:W3CDTF">2015-04-17T18:04:35Z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