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9"/>
  </p:notesMasterIdLst>
  <p:handoutMasterIdLst>
    <p:handoutMasterId r:id="rId20"/>
  </p:handoutMasterIdLst>
  <p:sldIdLst>
    <p:sldId id="256" r:id="rId2"/>
    <p:sldId id="258" r:id="rId3"/>
    <p:sldId id="267" r:id="rId4"/>
    <p:sldId id="273" r:id="rId5"/>
    <p:sldId id="286" r:id="rId6"/>
    <p:sldId id="260" r:id="rId7"/>
    <p:sldId id="268" r:id="rId8"/>
    <p:sldId id="284" r:id="rId9"/>
    <p:sldId id="277" r:id="rId10"/>
    <p:sldId id="278" r:id="rId11"/>
    <p:sldId id="287" r:id="rId12"/>
    <p:sldId id="279" r:id="rId13"/>
    <p:sldId id="280" r:id="rId14"/>
    <p:sldId id="285" r:id="rId15"/>
    <p:sldId id="281" r:id="rId16"/>
    <p:sldId id="283" r:id="rId17"/>
    <p:sldId id="276" r:id="rId18"/>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808080"/>
    <a:srgbClr val="99CC00"/>
    <a:srgbClr val="3333CC"/>
    <a:srgbClr val="CCCCFF"/>
    <a:srgbClr val="FF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07" autoAdjust="0"/>
  </p:normalViewPr>
  <p:slideViewPr>
    <p:cSldViewPr>
      <p:cViewPr varScale="1">
        <p:scale>
          <a:sx n="68" d="100"/>
          <a:sy n="68" d="100"/>
        </p:scale>
        <p:origin x="154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smtClean="0"/>
            </a:lvl1pPr>
          </a:lstStyle>
          <a:p>
            <a:pPr>
              <a:defRPr/>
            </a:pPr>
            <a:fld id="{3B0657A2-716C-43CF-856A-170C30E7D472}" type="datetimeFigureOut">
              <a:rPr lang="en-US"/>
              <a:pPr>
                <a:defRPr/>
              </a:pPr>
              <a:t>12/4/2019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smtClean="0"/>
            </a:lvl1pPr>
          </a:lstStyle>
          <a:p>
            <a:pPr>
              <a:defRPr/>
            </a:pPr>
            <a:fld id="{CD215DA7-2506-4188-8B7D-99B65F160D11}" type="slidenum">
              <a:rPr lang="en-US"/>
              <a:pPr>
                <a:defRPr/>
              </a:pPr>
              <a:t>‹#›</a:t>
            </a:fld>
            <a:endParaRPr lang="en-US"/>
          </a:p>
        </p:txBody>
      </p:sp>
    </p:spTree>
    <p:extLst>
      <p:ext uri="{BB962C8B-B14F-4D97-AF65-F5344CB8AC3E}">
        <p14:creationId xmlns:p14="http://schemas.microsoft.com/office/powerpoint/2010/main" val="3201721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0E5EB5DB-8A04-4379-B4FF-6E05794A829C}" type="datetimeFigureOut">
              <a:rPr lang="en-US" smtClean="0"/>
              <a:t>12/4/2019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AB14DB5C-C5C4-4E91-BD8E-70782E496397}" type="slidenum">
              <a:rPr lang="en-US" smtClean="0"/>
              <a:t>‹#›</a:t>
            </a:fld>
            <a:endParaRPr lang="en-US"/>
          </a:p>
        </p:txBody>
      </p:sp>
    </p:spTree>
    <p:extLst>
      <p:ext uri="{BB962C8B-B14F-4D97-AF65-F5344CB8AC3E}">
        <p14:creationId xmlns:p14="http://schemas.microsoft.com/office/powerpoint/2010/main" val="3068282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Faculty/Deans represent all schools on campus without any</a:t>
            </a:r>
            <a:r>
              <a:rPr lang="en-US" baseline="0" dirty="0" smtClean="0"/>
              <a:t> one coming from same school.</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4</a:t>
            </a:fld>
            <a:endParaRPr lang="en-US"/>
          </a:p>
        </p:txBody>
      </p:sp>
    </p:spTree>
    <p:extLst>
      <p:ext uri="{BB962C8B-B14F-4D97-AF65-F5344CB8AC3E}">
        <p14:creationId xmlns:p14="http://schemas.microsoft.com/office/powerpoint/2010/main" val="2743037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your program or service area been approved to, or has it hired, any tenure-track faculty positions for fall 2017 or spring 2018? </a:t>
            </a:r>
            <a:br>
              <a:rPr lang="en-US" dirty="0" smtClean="0"/>
            </a:br>
            <a:r>
              <a:rPr lang="en-US" dirty="0" smtClean="0"/>
              <a:t/>
            </a:r>
            <a:br>
              <a:rPr lang="en-US" dirty="0" smtClean="0"/>
            </a:br>
            <a:r>
              <a:rPr lang="en-US" dirty="0" smtClean="0"/>
              <a:t>If yes, indicate how many positions will be/have been hired and the position title(s)</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8</a:t>
            </a:fld>
            <a:endParaRPr lang="en-US"/>
          </a:p>
        </p:txBody>
      </p:sp>
    </p:spTree>
    <p:extLst>
      <p:ext uri="{BB962C8B-B14F-4D97-AF65-F5344CB8AC3E}">
        <p14:creationId xmlns:p14="http://schemas.microsoft.com/office/powerpoint/2010/main" val="271611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new tools this year for course and program data – Faculty Headcount, FTEF Ratios. Program Statistics – as of 9/12/17 and 5 – year history. Also has a breakdown of student demographics.</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10</a:t>
            </a:fld>
            <a:endParaRPr lang="en-US"/>
          </a:p>
        </p:txBody>
      </p:sp>
    </p:spTree>
    <p:extLst>
      <p:ext uri="{BB962C8B-B14F-4D97-AF65-F5344CB8AC3E}">
        <p14:creationId xmlns:p14="http://schemas.microsoft.com/office/powerpoint/2010/main" val="884990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new tools this year for course and program data – Faculty Headcount, FTEF Ratios. Program Statistics – as of 9/12/17 and 5 – year history. Also has a breakdown of student demographics.</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11</a:t>
            </a:fld>
            <a:endParaRPr lang="en-US"/>
          </a:p>
        </p:txBody>
      </p:sp>
    </p:spTree>
    <p:extLst>
      <p:ext uri="{BB962C8B-B14F-4D97-AF65-F5344CB8AC3E}">
        <p14:creationId xmlns:p14="http://schemas.microsoft.com/office/powerpoint/2010/main" val="2462835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12</a:t>
            </a:fld>
            <a:endParaRPr lang="en-US"/>
          </a:p>
        </p:txBody>
      </p:sp>
    </p:spTree>
    <p:extLst>
      <p:ext uri="{BB962C8B-B14F-4D97-AF65-F5344CB8AC3E}">
        <p14:creationId xmlns:p14="http://schemas.microsoft.com/office/powerpoint/2010/main" val="1330509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 different answers to the same question. What are the strengths and weaknesses</a:t>
            </a:r>
            <a:r>
              <a:rPr lang="en-US" baseline="0" dirty="0" smtClean="0"/>
              <a:t> of each answer?</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13</a:t>
            </a:fld>
            <a:endParaRPr lang="en-US"/>
          </a:p>
        </p:txBody>
      </p:sp>
    </p:spTree>
    <p:extLst>
      <p:ext uri="{BB962C8B-B14F-4D97-AF65-F5344CB8AC3E}">
        <p14:creationId xmlns:p14="http://schemas.microsoft.com/office/powerpoint/2010/main" val="2656033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different answers to the same question. What are the strengths and weaknesses</a:t>
            </a:r>
            <a:r>
              <a:rPr lang="en-US" baseline="0" dirty="0" smtClean="0"/>
              <a:t> of each answer?</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14</a:t>
            </a:fld>
            <a:endParaRPr lang="en-US"/>
          </a:p>
        </p:txBody>
      </p:sp>
    </p:spTree>
    <p:extLst>
      <p:ext uri="{BB962C8B-B14F-4D97-AF65-F5344CB8AC3E}">
        <p14:creationId xmlns:p14="http://schemas.microsoft.com/office/powerpoint/2010/main" val="2656033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t>
            </a:r>
            <a:endParaRPr lang="en-US" dirty="0"/>
          </a:p>
        </p:txBody>
      </p:sp>
      <p:sp>
        <p:nvSpPr>
          <p:cNvPr id="4" name="Slide Number Placeholder 3"/>
          <p:cNvSpPr>
            <a:spLocks noGrp="1"/>
          </p:cNvSpPr>
          <p:nvPr>
            <p:ph type="sldNum" sz="quarter" idx="10"/>
          </p:nvPr>
        </p:nvSpPr>
        <p:spPr/>
        <p:txBody>
          <a:bodyPr/>
          <a:lstStyle/>
          <a:p>
            <a:fld id="{AB14DB5C-C5C4-4E91-BD8E-70782E496397}" type="slidenum">
              <a:rPr lang="en-US" smtClean="0"/>
              <a:t>15</a:t>
            </a:fld>
            <a:endParaRPr lang="en-US"/>
          </a:p>
        </p:txBody>
      </p:sp>
    </p:spTree>
    <p:extLst>
      <p:ext uri="{BB962C8B-B14F-4D97-AF65-F5344CB8AC3E}">
        <p14:creationId xmlns:p14="http://schemas.microsoft.com/office/powerpoint/2010/main" val="2560369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p:spPr>
          <p:txBody>
            <a:bodyPr wrap="none" anchor="ctr"/>
            <a:lstStyle/>
            <a:p>
              <a:pPr algn="ctr">
                <a:defRPr/>
              </a:pPr>
              <a:endParaRPr kumimoji="1" lang="en-US" sz="2400">
                <a:latin typeface="굴림" pitchFamily="50" charset="-127"/>
              </a:endParaRPr>
            </a:p>
          </p:txBody>
        </p:sp>
        <p:sp>
          <p:nvSpPr>
            <p:cNvPr id="1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p:spPr>
          <p:txBody>
            <a:bodyPr wrap="none" anchor="ctr"/>
            <a:lstStyle/>
            <a:p>
              <a:pPr algn="ctr">
                <a:defRPr/>
              </a:pPr>
              <a:endParaRPr kumimoji="1" lang="en-US" sz="2400">
                <a:latin typeface="굴림" pitchFamily="50" charset="-127"/>
              </a:endParaRPr>
            </a:p>
          </p:txBody>
        </p:sp>
        <p:sp>
          <p:nvSpPr>
            <p:cNvPr id="16" name="Line 14"/>
            <p:cNvSpPr>
              <a:spLocks noChangeShapeType="1"/>
            </p:cNvSpPr>
            <p:nvPr/>
          </p:nvSpPr>
          <p:spPr bwMode="auto">
            <a:xfrm flipV="1">
              <a:off x="288" y="192"/>
              <a:ext cx="0" cy="4128"/>
            </a:xfrm>
            <a:prstGeom prst="line">
              <a:avLst/>
            </a:prstGeom>
            <a:noFill/>
            <a:ln w="76200">
              <a:solidFill>
                <a:srgbClr val="808080"/>
              </a:solidFill>
              <a:round/>
              <a:headEnd/>
              <a:tailEnd/>
            </a:ln>
            <a:effectLst/>
          </p:spPr>
          <p:txBody>
            <a:bodyPr wrap="none" anchor="ctr"/>
            <a:lstStyle/>
            <a:p>
              <a:pPr>
                <a:defRPr/>
              </a:pPr>
              <a:endParaRPr lang="en-US"/>
            </a:p>
          </p:txBody>
        </p:sp>
        <p:sp>
          <p:nvSpPr>
            <p:cNvPr id="17" name="Line 15"/>
            <p:cNvSpPr>
              <a:spLocks noChangeShapeType="1"/>
            </p:cNvSpPr>
            <p:nvPr/>
          </p:nvSpPr>
          <p:spPr bwMode="auto">
            <a:xfrm>
              <a:off x="288" y="4224"/>
              <a:ext cx="5472" cy="0"/>
            </a:xfrm>
            <a:prstGeom prst="line">
              <a:avLst/>
            </a:prstGeom>
            <a:noFill/>
            <a:ln w="57150">
              <a:solidFill>
                <a:srgbClr val="808080"/>
              </a:solidFill>
              <a:round/>
              <a:headEnd/>
              <a:tailEnd/>
            </a:ln>
            <a:effectLst/>
          </p:spPr>
          <p:txBody>
            <a:bodyPr wrap="none" anchor="ctr"/>
            <a:lstStyle/>
            <a:p>
              <a:pPr>
                <a:defRPr/>
              </a:pPr>
              <a:endParaRPr lang="en-US"/>
            </a:p>
          </p:txBody>
        </p:sp>
        <p:sp>
          <p:nvSpPr>
            <p:cNvPr id="18" name="Line 16"/>
            <p:cNvSpPr>
              <a:spLocks noChangeShapeType="1"/>
            </p:cNvSpPr>
            <p:nvPr/>
          </p:nvSpPr>
          <p:spPr bwMode="auto">
            <a:xfrm flipV="1">
              <a:off x="5520" y="0"/>
              <a:ext cx="0" cy="4224"/>
            </a:xfrm>
            <a:prstGeom prst="line">
              <a:avLst/>
            </a:prstGeom>
            <a:noFill/>
            <a:ln w="57150">
              <a:solidFill>
                <a:srgbClr val="808080"/>
              </a:solidFill>
              <a:round/>
              <a:headEnd/>
              <a:tailEnd/>
            </a:ln>
            <a:effectLst/>
          </p:spPr>
          <p:txBody>
            <a:bodyPr wrap="none" anchor="ctr"/>
            <a:lstStyle/>
            <a:p>
              <a:pPr>
                <a:defRPr/>
              </a:pPr>
              <a:endParaRPr lang="en-US"/>
            </a:p>
          </p:txBody>
        </p:sp>
        <p:sp>
          <p:nvSpPr>
            <p:cNvPr id="19" name="Line 17"/>
            <p:cNvSpPr>
              <a:spLocks noChangeShapeType="1"/>
            </p:cNvSpPr>
            <p:nvPr/>
          </p:nvSpPr>
          <p:spPr bwMode="auto">
            <a:xfrm>
              <a:off x="0" y="192"/>
              <a:ext cx="5760" cy="0"/>
            </a:xfrm>
            <a:prstGeom prst="line">
              <a:avLst/>
            </a:prstGeom>
            <a:noFill/>
            <a:ln w="38100">
              <a:solidFill>
                <a:srgbClr val="808080"/>
              </a:solidFill>
              <a:round/>
              <a:headEnd/>
              <a:tailEnd/>
            </a:ln>
            <a:effectLst/>
          </p:spPr>
          <p:txBody>
            <a:bodyPr wrap="none" anchor="ctr"/>
            <a:lstStyle/>
            <a:p>
              <a:pPr>
                <a:defRPr/>
              </a:pPr>
              <a:endParaRPr lang="en-US"/>
            </a:p>
          </p:txBody>
        </p:sp>
        <p:sp>
          <p:nvSpPr>
            <p:cNvPr id="20" name="Line 18"/>
            <p:cNvSpPr>
              <a:spLocks noChangeShapeType="1"/>
            </p:cNvSpPr>
            <p:nvPr/>
          </p:nvSpPr>
          <p:spPr bwMode="auto">
            <a:xfrm flipH="1">
              <a:off x="3600" y="288"/>
              <a:ext cx="2160" cy="0"/>
            </a:xfrm>
            <a:prstGeom prst="line">
              <a:avLst/>
            </a:prstGeom>
            <a:noFill/>
            <a:ln w="19050">
              <a:solidFill>
                <a:srgbClr val="808080"/>
              </a:solidFill>
              <a:round/>
              <a:headEnd/>
              <a:tailEnd/>
            </a:ln>
            <a:effectLst/>
          </p:spPr>
          <p:txBody>
            <a:bodyPr wrap="none" anchor="ctr"/>
            <a:lstStyle/>
            <a:p>
              <a:pPr>
                <a:defRPr/>
              </a:pPr>
              <a:endParaRPr lang="en-US"/>
            </a:p>
          </p:txBody>
        </p:sp>
        <p:sp>
          <p:nvSpPr>
            <p:cNvPr id="21" name="Line 19"/>
            <p:cNvSpPr>
              <a:spLocks noChangeShapeType="1"/>
            </p:cNvSpPr>
            <p:nvPr/>
          </p:nvSpPr>
          <p:spPr bwMode="auto">
            <a:xfrm flipV="1">
              <a:off x="3600" y="0"/>
              <a:ext cx="0" cy="288"/>
            </a:xfrm>
            <a:prstGeom prst="line">
              <a:avLst/>
            </a:prstGeom>
            <a:noFill/>
            <a:ln w="19050">
              <a:solidFill>
                <a:srgbClr val="808080"/>
              </a:solidFill>
              <a:round/>
              <a:headEnd/>
              <a:tailEnd/>
            </a:ln>
            <a:effectLst/>
          </p:spPr>
          <p:txBody>
            <a:bodyPr wrap="none" anchor="ctr"/>
            <a:lstStyle/>
            <a:p>
              <a:pPr>
                <a:defRPr/>
              </a:pPr>
              <a:endParaRPr lang="en-US"/>
            </a:p>
          </p:txBody>
        </p:sp>
        <p:sp>
          <p:nvSpPr>
            <p:cNvPr id="22" name="Line 20"/>
            <p:cNvSpPr>
              <a:spLocks noChangeShapeType="1"/>
            </p:cNvSpPr>
            <p:nvPr/>
          </p:nvSpPr>
          <p:spPr bwMode="auto">
            <a:xfrm>
              <a:off x="5520" y="1248"/>
              <a:ext cx="240" cy="0"/>
            </a:xfrm>
            <a:prstGeom prst="line">
              <a:avLst/>
            </a:prstGeom>
            <a:noFill/>
            <a:ln w="28575">
              <a:solidFill>
                <a:schemeClr val="tx1"/>
              </a:solidFill>
              <a:round/>
              <a:headEnd/>
              <a:tailEnd/>
            </a:ln>
            <a:effectLst/>
          </p:spPr>
          <p:txBody>
            <a:bodyPr wrap="none" anchor="ctr"/>
            <a:lstStyle/>
            <a:p>
              <a:pPr>
                <a:defRPr/>
              </a:pPr>
              <a:endParaRPr lang="en-US"/>
            </a:p>
          </p:txBody>
        </p:sp>
        <p:sp>
          <p:nvSpPr>
            <p:cNvPr id="23" name="Line 21"/>
            <p:cNvSpPr>
              <a:spLocks noChangeShapeType="1"/>
            </p:cNvSpPr>
            <p:nvPr/>
          </p:nvSpPr>
          <p:spPr bwMode="auto">
            <a:xfrm>
              <a:off x="624" y="0"/>
              <a:ext cx="0" cy="672"/>
            </a:xfrm>
            <a:prstGeom prst="line">
              <a:avLst/>
            </a:prstGeom>
            <a:noFill/>
            <a:ln w="19050">
              <a:solidFill>
                <a:srgbClr val="808080"/>
              </a:solidFill>
              <a:round/>
              <a:headEnd/>
              <a:tailEnd/>
            </a:ln>
            <a:effectLst/>
          </p:spPr>
          <p:txBody>
            <a:bodyPr wrap="none" anchor="ctr"/>
            <a:lstStyle/>
            <a:p>
              <a:pPr>
                <a:defRPr/>
              </a:pPr>
              <a:endParaRPr lang="en-US"/>
            </a:p>
          </p:txBody>
        </p:sp>
        <p:sp>
          <p:nvSpPr>
            <p:cNvPr id="24" name="Line 22"/>
            <p:cNvSpPr>
              <a:spLocks noChangeShapeType="1"/>
            </p:cNvSpPr>
            <p:nvPr/>
          </p:nvSpPr>
          <p:spPr bwMode="auto">
            <a:xfrm flipH="1">
              <a:off x="0" y="672"/>
              <a:ext cx="624" cy="0"/>
            </a:xfrm>
            <a:prstGeom prst="line">
              <a:avLst/>
            </a:prstGeom>
            <a:noFill/>
            <a:ln w="28575">
              <a:solidFill>
                <a:srgbClr val="808080"/>
              </a:solidFill>
              <a:round/>
              <a:headEnd/>
              <a:tailEnd/>
            </a:ln>
            <a:effectLst/>
          </p:spPr>
          <p:txBody>
            <a:bodyPr wrap="none" anchor="ctr"/>
            <a:lstStyle/>
            <a:p>
              <a:pPr>
                <a:defRPr/>
              </a:pPr>
              <a:endParaRPr lang="en-US"/>
            </a:p>
          </p:txBody>
        </p:sp>
        <p:sp>
          <p:nvSpPr>
            <p:cNvPr id="25" name="Line 23"/>
            <p:cNvSpPr>
              <a:spLocks noChangeShapeType="1"/>
            </p:cNvSpPr>
            <p:nvPr/>
          </p:nvSpPr>
          <p:spPr bwMode="auto">
            <a:xfrm flipV="1">
              <a:off x="1680" y="3936"/>
              <a:ext cx="0" cy="384"/>
            </a:xfrm>
            <a:prstGeom prst="line">
              <a:avLst/>
            </a:prstGeom>
            <a:noFill/>
            <a:ln w="19050">
              <a:solidFill>
                <a:srgbClr val="808080"/>
              </a:solidFill>
              <a:round/>
              <a:headEnd/>
              <a:tailEnd/>
            </a:ln>
            <a:effectLst/>
          </p:spPr>
          <p:txBody>
            <a:bodyPr wrap="none" anchor="ctr"/>
            <a:lstStyle/>
            <a:p>
              <a:pPr>
                <a:defRPr/>
              </a:pPr>
              <a:endParaRPr lang="en-US"/>
            </a:p>
          </p:txBody>
        </p:sp>
        <p:sp>
          <p:nvSpPr>
            <p:cNvPr id="26" name="Line 24"/>
            <p:cNvSpPr>
              <a:spLocks noChangeShapeType="1"/>
            </p:cNvSpPr>
            <p:nvPr/>
          </p:nvSpPr>
          <p:spPr bwMode="auto">
            <a:xfrm>
              <a:off x="1680" y="3936"/>
              <a:ext cx="4080" cy="0"/>
            </a:xfrm>
            <a:prstGeom prst="line">
              <a:avLst/>
            </a:prstGeom>
            <a:noFill/>
            <a:ln w="19050">
              <a:solidFill>
                <a:srgbClr val="808080"/>
              </a:solidFill>
              <a:round/>
              <a:headEnd/>
              <a:tailEnd/>
            </a:ln>
            <a:effectLst/>
          </p:spPr>
          <p:txBody>
            <a:bodyPr wrap="none" anchor="ctr"/>
            <a:lstStyle/>
            <a:p>
              <a:pPr>
                <a:defRPr/>
              </a:pPr>
              <a:endParaRPr lang="en-US"/>
            </a:p>
          </p:txBody>
        </p:sp>
        <p:sp>
          <p:nvSpPr>
            <p:cNvPr id="27" name="Line 25"/>
            <p:cNvSpPr>
              <a:spLocks noChangeShapeType="1"/>
            </p:cNvSpPr>
            <p:nvPr/>
          </p:nvSpPr>
          <p:spPr bwMode="auto">
            <a:xfrm flipH="1">
              <a:off x="0" y="3312"/>
              <a:ext cx="288" cy="0"/>
            </a:xfrm>
            <a:prstGeom prst="line">
              <a:avLst/>
            </a:prstGeom>
            <a:noFill/>
            <a:ln w="28575">
              <a:solidFill>
                <a:srgbClr val="808080"/>
              </a:solidFill>
              <a:round/>
              <a:headEnd/>
              <a:tailEnd/>
            </a:ln>
            <a:effectLst/>
          </p:spPr>
          <p:txBody>
            <a:bodyPr wrap="none" anchor="ctr"/>
            <a:lstStyle/>
            <a:p>
              <a:pPr>
                <a:defRPr/>
              </a:pPr>
              <a:endParaRPr lang="en-US"/>
            </a:p>
          </p:txBody>
        </p:sp>
        <p:sp>
          <p:nvSpPr>
            <p:cNvPr id="28" name="Line 26"/>
            <p:cNvSpPr>
              <a:spLocks noChangeShapeType="1"/>
            </p:cNvSpPr>
            <p:nvPr/>
          </p:nvSpPr>
          <p:spPr bwMode="auto">
            <a:xfrm flipH="1">
              <a:off x="0" y="3408"/>
              <a:ext cx="288" cy="0"/>
            </a:xfrm>
            <a:prstGeom prst="line">
              <a:avLst/>
            </a:prstGeom>
            <a:noFill/>
            <a:ln w="28575">
              <a:solidFill>
                <a:srgbClr val="808080"/>
              </a:solidFill>
              <a:round/>
              <a:headEnd/>
              <a:tailEnd/>
            </a:ln>
            <a:effectLst/>
          </p:spPr>
          <p:txBody>
            <a:bodyPr wrap="none" anchor="ctr"/>
            <a:lstStyle/>
            <a:p>
              <a:pPr>
                <a:defRPr/>
              </a:pPr>
              <a:endParaRPr lang="en-US"/>
            </a:p>
          </p:txBody>
        </p:sp>
      </p:grpSp>
      <p:sp>
        <p:nvSpPr>
          <p:cNvPr id="3099" name="Rectangle 27"/>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3100" name="Rectangle 28"/>
          <p:cNvSpPr>
            <a:spLocks noGrp="1" noChangeArrowheads="1"/>
          </p:cNvSpPr>
          <p:nvPr>
            <p:ph type="subTitle" idx="1"/>
          </p:nvPr>
        </p:nvSpPr>
        <p:spPr>
          <a:xfrm>
            <a:off x="1371600" y="3886200"/>
            <a:ext cx="6400800" cy="1752600"/>
          </a:xfrm>
        </p:spPr>
        <p:txBody>
          <a:bodyPr/>
          <a:lstStyle>
            <a:lvl1pPr marL="0" indent="0" algn="ctr">
              <a:buFont typeface="Century Gothic" pitchFamily="34" charset="0"/>
              <a:buNone/>
              <a:defRPr sz="2800"/>
            </a:lvl1pPr>
          </a:lstStyle>
          <a:p>
            <a:r>
              <a:rPr lang="en-US" smtClean="0"/>
              <a:t>Click to edit Master subtitle style</a:t>
            </a:r>
            <a:endParaRPr lang="en-US"/>
          </a:p>
        </p:txBody>
      </p:sp>
      <p:sp>
        <p:nvSpPr>
          <p:cNvPr id="29" name="Rectangle 32"/>
          <p:cNvSpPr>
            <a:spLocks noGrp="1" noChangeArrowheads="1"/>
          </p:cNvSpPr>
          <p:nvPr>
            <p:ph type="dt" sz="half" idx="10"/>
          </p:nvPr>
        </p:nvSpPr>
        <p:spPr/>
        <p:txBody>
          <a:bodyPr/>
          <a:lstStyle>
            <a:lvl1pPr>
              <a:defRPr smtClean="0"/>
            </a:lvl1pPr>
          </a:lstStyle>
          <a:p>
            <a:pPr>
              <a:defRPr/>
            </a:pPr>
            <a:endParaRPr lang="en-US"/>
          </a:p>
        </p:txBody>
      </p:sp>
      <p:sp>
        <p:nvSpPr>
          <p:cNvPr id="30" name="Rectangle 33"/>
          <p:cNvSpPr>
            <a:spLocks noGrp="1" noChangeArrowheads="1"/>
          </p:cNvSpPr>
          <p:nvPr>
            <p:ph type="ftr" sz="quarter" idx="11"/>
          </p:nvPr>
        </p:nvSpPr>
        <p:spPr/>
        <p:txBody>
          <a:bodyPr/>
          <a:lstStyle>
            <a:lvl1pPr>
              <a:defRPr smtClean="0"/>
            </a:lvl1pPr>
          </a:lstStyle>
          <a:p>
            <a:pPr>
              <a:defRPr/>
            </a:pPr>
            <a:endParaRPr lang="en-US"/>
          </a:p>
        </p:txBody>
      </p:sp>
      <p:sp>
        <p:nvSpPr>
          <p:cNvPr id="31" name="Rectangle 34"/>
          <p:cNvSpPr>
            <a:spLocks noGrp="1" noChangeArrowheads="1"/>
          </p:cNvSpPr>
          <p:nvPr>
            <p:ph type="sldNum" sz="quarter" idx="12"/>
          </p:nvPr>
        </p:nvSpPr>
        <p:spPr>
          <a:xfrm>
            <a:off x="6553200" y="6264275"/>
            <a:ext cx="2133600" cy="384175"/>
          </a:xfrm>
        </p:spPr>
        <p:txBody>
          <a:bodyPr/>
          <a:lstStyle>
            <a:lvl1pPr>
              <a:defRPr smtClean="0"/>
            </a:lvl1pPr>
          </a:lstStyle>
          <a:p>
            <a:pPr>
              <a:defRPr/>
            </a:pPr>
            <a:fld id="{E0B158D0-5720-40CA-85EE-93AE54E1E494}" type="slidenum">
              <a:rPr lang="en-US"/>
              <a:pPr>
                <a:defRPr/>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AA69BD-38EB-49D2-8047-8B03C096FA07}" type="slidenum">
              <a:rPr lang="en-US"/>
              <a:pPr>
                <a:defRPr/>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6D5F60-4498-4043-B923-B7A9DEDED32E}" type="slidenum">
              <a:rPr lang="en-US"/>
              <a:pPr>
                <a:defRPr/>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E6BF2E-3E24-4FB2-9298-B8AE19C2C423}" type="slidenum">
              <a:rPr lang="en-US"/>
              <a:pPr>
                <a:defRPr/>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4160A2-155F-4486-90C4-A92AC1792110}" type="slidenum">
              <a:rPr lang="en-US"/>
              <a:pPr>
                <a:defRPr/>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578E5A-B54D-49F5-936C-54CDE64CD1BA}" type="slidenum">
              <a:rPr lang="en-US"/>
              <a:pPr>
                <a:defRPr/>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3B4AE46-7E57-4F1C-879C-E80B55018127}" type="slidenum">
              <a:rPr lang="en-US"/>
              <a:pPr>
                <a:defRPr/>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0A5432-BC15-45F0-8155-B7C5D5D53764}" type="slidenum">
              <a:rPr lang="en-US"/>
              <a:pPr>
                <a:defRPr/>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588B730-3B14-4188-AA90-D0D8866C0428}" type="slidenum">
              <a:rPr lang="en-US"/>
              <a:pPr>
                <a:defRPr/>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E77E18-76F8-4FD8-8E8A-28F54B458196}" type="slidenum">
              <a:rPr lang="en-US"/>
              <a:pPr>
                <a:defRPr/>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74D935-CF6D-4779-A34E-F15D21077B71}" type="slidenum">
              <a:rPr lang="en-US"/>
              <a:pPr>
                <a:defRPr/>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0" y="0"/>
            <a:ext cx="9144000" cy="68580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p:spPr>
          <p:txBody>
            <a:bodyPr wrap="none" anchor="ctr"/>
            <a:lstStyle/>
            <a:p>
              <a:pPr algn="ctr">
                <a:defRPr/>
              </a:pPr>
              <a:endParaRPr kumimoji="1" 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p:spPr>
          <p:txBody>
            <a:bodyPr wrap="none" anchor="ctr"/>
            <a:lstStyle/>
            <a:p>
              <a:pPr algn="ctr">
                <a:defRPr/>
              </a:pPr>
              <a:endParaRPr kumimoji="1" 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p:spPr>
          <p:txBody>
            <a:bodyPr wrap="none" anchor="ctr"/>
            <a:lstStyle/>
            <a:p>
              <a:pPr>
                <a:defRPr/>
              </a:pPr>
              <a:endParaRPr lang="en-US"/>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p:spPr>
          <p:txBody>
            <a:bodyPr wrap="none" anchor="ctr"/>
            <a:lstStyle/>
            <a:p>
              <a:pPr>
                <a:defRPr/>
              </a:pPr>
              <a:endParaRPr lang="en-US"/>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p:spPr>
          <p:txBody>
            <a:bodyPr wrap="none" anchor="ctr"/>
            <a:lstStyle/>
            <a:p>
              <a:pPr>
                <a:defRPr/>
              </a:pPr>
              <a:endParaRPr lang="en-US"/>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p:spPr>
          <p:txBody>
            <a:bodyPr wrap="none" anchor="ctr"/>
            <a:lstStyle/>
            <a:p>
              <a:pPr>
                <a:defRPr/>
              </a:pPr>
              <a:endParaRPr lang="en-US"/>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p:spPr>
          <p:txBody>
            <a:bodyPr wrap="none" anchor="ctr"/>
            <a:lstStyle/>
            <a:p>
              <a:pPr>
                <a:defRPr/>
              </a:pPr>
              <a:endParaRPr lang="en-US"/>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p:spPr>
          <p:txBody>
            <a:bodyPr wrap="none" anchor="ctr"/>
            <a:lstStyle/>
            <a:p>
              <a:pPr>
                <a:defRPr/>
              </a:pPr>
              <a:endParaRPr lang="en-US"/>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p:spPr>
          <p:txBody>
            <a:bodyPr wrap="none" anchor="ctr"/>
            <a:lstStyle/>
            <a:p>
              <a:pPr>
                <a:defRPr/>
              </a:pPr>
              <a:endParaRPr lang="en-US"/>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p:spPr>
          <p:txBody>
            <a:bodyPr wrap="none" anchor="ctr"/>
            <a:lstStyle/>
            <a:p>
              <a:pPr>
                <a:defRPr/>
              </a:pPr>
              <a:endParaRPr lang="en-US"/>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p:spPr>
          <p:txBody>
            <a:bodyPr wrap="none" anchor="ctr"/>
            <a:lstStyle/>
            <a:p>
              <a:pPr>
                <a:defRPr/>
              </a:pPr>
              <a:endParaRPr lang="en-US"/>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p:spPr>
          <p:txBody>
            <a:bodyPr wrap="none" anchor="ctr"/>
            <a:lstStyle/>
            <a:p>
              <a:pPr>
                <a:defRPr/>
              </a:pPr>
              <a:endParaRPr lang="en-US"/>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p:spPr>
          <p:txBody>
            <a:bodyPr wrap="none" anchor="ctr"/>
            <a:lstStyle/>
            <a:p>
              <a:pPr>
                <a:defRPr/>
              </a:pPr>
              <a:endParaRPr lang="en-US"/>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p:spPr>
          <p:txBody>
            <a:bodyPr wrap="none" anchor="ctr"/>
            <a:lstStyle/>
            <a:p>
              <a:pPr>
                <a:defRPr/>
              </a:pPr>
              <a:endParaRPr lang="en-US"/>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p:spPr>
          <p:txBody>
            <a:bodyPr wrap="none" anchor="ctr"/>
            <a:lstStyle/>
            <a:p>
              <a:pPr>
                <a:defRPr/>
              </a:pPr>
              <a:endParaRPr lang="en-US"/>
            </a:p>
          </p:txBody>
        </p:sp>
      </p:grpSp>
      <p:sp>
        <p:nvSpPr>
          <p:cNvPr id="1027" name="Rectangle 2"/>
          <p:cNvSpPr>
            <a:spLocks noGrp="1" noChangeArrowheads="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26427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solidFill>
                  <a:schemeClr val="bg2"/>
                </a:solidFill>
              </a:defRPr>
            </a:lvl1pPr>
          </a:lstStyle>
          <a:p>
            <a:pPr>
              <a:defRPr/>
            </a:pPr>
            <a:endParaRPr lang="en-US"/>
          </a:p>
        </p:txBody>
      </p:sp>
      <p:sp>
        <p:nvSpPr>
          <p:cNvPr id="1029" name="Rectangle 5"/>
          <p:cNvSpPr>
            <a:spLocks noGrp="1" noChangeArrowheads="1"/>
          </p:cNvSpPr>
          <p:nvPr>
            <p:ph type="ftr" sz="quarter" idx="3"/>
          </p:nvPr>
        </p:nvSpPr>
        <p:spPr bwMode="auto">
          <a:xfrm>
            <a:off x="3124200" y="6264275"/>
            <a:ext cx="2895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solidFill>
                  <a:schemeClr val="bg2"/>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67450"/>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chemeClr val="bg2"/>
                </a:solidFill>
              </a:defRPr>
            </a:lvl1pPr>
          </a:lstStyle>
          <a:p>
            <a:pPr>
              <a:defRPr/>
            </a:pPr>
            <a:fld id="{04D2ABD4-B314-40F0-AAFF-A6C59CF4047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spd="med">
    <p:wipe dir="d"/>
  </p:transition>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tiddlywinksisgonnabebig.go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dmesa.edu/requests/dashboard.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62000" y="2514600"/>
            <a:ext cx="7772400" cy="1470025"/>
          </a:xfrm>
        </p:spPr>
        <p:txBody>
          <a:bodyPr/>
          <a:lstStyle/>
          <a:p>
            <a:pPr eaLnBrk="1" hangingPunct="1"/>
            <a:r>
              <a:rPr lang="en-US" dirty="0" smtClean="0"/>
              <a:t>Requesting a Faculty Position</a:t>
            </a:r>
          </a:p>
        </p:txBody>
      </p:sp>
      <p:sp>
        <p:nvSpPr>
          <p:cNvPr id="3075" name="Subtitle 2"/>
          <p:cNvSpPr>
            <a:spLocks noGrp="1"/>
          </p:cNvSpPr>
          <p:nvPr>
            <p:ph type="subTitle" idx="1"/>
          </p:nvPr>
        </p:nvSpPr>
        <p:spPr/>
        <p:txBody>
          <a:bodyPr/>
          <a:lstStyle/>
          <a:p>
            <a:pPr eaLnBrk="1" hangingPunct="1"/>
            <a:r>
              <a:rPr lang="en-US" dirty="0" smtClean="0"/>
              <a:t>Preparing and submitting requests in Program Review</a:t>
            </a:r>
          </a:p>
          <a:p>
            <a:pPr eaLnBrk="1" hangingPunct="1"/>
            <a:endParaRPr lang="en-US" dirty="0" smtClean="0"/>
          </a:p>
        </p:txBody>
      </p:sp>
      <p:pic>
        <p:nvPicPr>
          <p:cNvPr id="16386" name="Picture 2" descr="http://nhs.stvrain.k12.co.us/Faculty/images/Female.jpg"/>
          <p:cNvPicPr>
            <a:picLocks noChangeAspect="1" noChangeArrowheads="1"/>
          </p:cNvPicPr>
          <p:nvPr/>
        </p:nvPicPr>
        <p:blipFill>
          <a:blip r:embed="rId2" cstate="print"/>
          <a:srcRect/>
          <a:stretch>
            <a:fillRect/>
          </a:stretch>
        </p:blipFill>
        <p:spPr bwMode="auto">
          <a:xfrm>
            <a:off x="1786268" y="1208567"/>
            <a:ext cx="1384058" cy="1384059"/>
          </a:xfrm>
          <a:prstGeom prst="rect">
            <a:avLst/>
          </a:prstGeom>
          <a:noFill/>
        </p:spPr>
      </p:pic>
      <p:pic>
        <p:nvPicPr>
          <p:cNvPr id="16388" name="Picture 4" descr="https://commencement.stanford.edu/sites/default/files/styles/6-col-banner/public/faculty_6col_0.jpg"/>
          <p:cNvPicPr>
            <a:picLocks noChangeAspect="1" noChangeArrowheads="1"/>
          </p:cNvPicPr>
          <p:nvPr/>
        </p:nvPicPr>
        <p:blipFill>
          <a:blip r:embed="rId3" cstate="print"/>
          <a:srcRect/>
          <a:stretch>
            <a:fillRect/>
          </a:stretch>
        </p:blipFill>
        <p:spPr bwMode="auto">
          <a:xfrm>
            <a:off x="3191536" y="1447801"/>
            <a:ext cx="2805937" cy="1132220"/>
          </a:xfrm>
          <a:prstGeom prst="rect">
            <a:avLst/>
          </a:prstGeom>
          <a:noFill/>
        </p:spPr>
      </p:pic>
      <p:pic>
        <p:nvPicPr>
          <p:cNvPr id="16390" name="Picture 6" descr="http://www.dartmouth.edu/%7Etenyearreport/academic-enterprise/photos/faculty-small.jpg"/>
          <p:cNvPicPr>
            <a:picLocks noChangeAspect="1" noChangeArrowheads="1"/>
          </p:cNvPicPr>
          <p:nvPr/>
        </p:nvPicPr>
        <p:blipFill>
          <a:blip r:embed="rId4" cstate="print"/>
          <a:srcRect/>
          <a:stretch>
            <a:fillRect/>
          </a:stretch>
        </p:blipFill>
        <p:spPr bwMode="auto">
          <a:xfrm>
            <a:off x="6032202" y="1132367"/>
            <a:ext cx="1520448" cy="1447800"/>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 </a:t>
            </a:r>
            <a:br>
              <a:rPr lang="en-US" dirty="0" smtClean="0"/>
            </a:br>
            <a:r>
              <a:rPr lang="en-US" sz="1400" b="1" dirty="0" smtClean="0">
                <a:solidFill>
                  <a:srgbClr val="C00000"/>
                </a:solidFill>
              </a:rPr>
              <a:t>FTEF Ratio/Efficiency</a:t>
            </a:r>
            <a:endParaRPr lang="en-US" sz="1400" b="1" dirty="0">
              <a:solidFill>
                <a:srgbClr val="C00000"/>
              </a:solidFill>
            </a:endParaRPr>
          </a:p>
        </p:txBody>
      </p:sp>
      <p:pic>
        <p:nvPicPr>
          <p:cNvPr id="3" name="Picture 2"/>
          <p:cNvPicPr>
            <a:picLocks noChangeAspect="1"/>
          </p:cNvPicPr>
          <p:nvPr/>
        </p:nvPicPr>
        <p:blipFill>
          <a:blip r:embed="rId3"/>
          <a:stretch>
            <a:fillRect/>
          </a:stretch>
        </p:blipFill>
        <p:spPr>
          <a:xfrm>
            <a:off x="1524000" y="1417638"/>
            <a:ext cx="6476999" cy="5267372"/>
          </a:xfrm>
          <a:prstGeom prst="rect">
            <a:avLst/>
          </a:prstGeom>
        </p:spPr>
      </p:pic>
    </p:spTree>
    <p:extLst>
      <p:ext uri="{BB962C8B-B14F-4D97-AF65-F5344CB8AC3E}">
        <p14:creationId xmlns:p14="http://schemas.microsoft.com/office/powerpoint/2010/main" val="2635106194"/>
      </p:ext>
    </p:extLst>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 </a:t>
            </a:r>
            <a:br>
              <a:rPr lang="en-US" dirty="0" smtClean="0"/>
            </a:br>
            <a:r>
              <a:rPr lang="en-US" sz="1400" b="1" dirty="0" smtClean="0">
                <a:solidFill>
                  <a:srgbClr val="C00000"/>
                </a:solidFill>
              </a:rPr>
              <a:t>Efficiency Analysis/Department Data</a:t>
            </a:r>
            <a:endParaRPr lang="en-US" sz="1400" b="1" dirty="0">
              <a:solidFill>
                <a:srgbClr val="C00000"/>
              </a:solidFill>
            </a:endParaRPr>
          </a:p>
        </p:txBody>
      </p:sp>
      <p:pic>
        <p:nvPicPr>
          <p:cNvPr id="4" name="Picture 3"/>
          <p:cNvPicPr>
            <a:picLocks noChangeAspect="1"/>
          </p:cNvPicPr>
          <p:nvPr/>
        </p:nvPicPr>
        <p:blipFill>
          <a:blip r:embed="rId3"/>
          <a:stretch>
            <a:fillRect/>
          </a:stretch>
        </p:blipFill>
        <p:spPr>
          <a:xfrm>
            <a:off x="2362200" y="1390675"/>
            <a:ext cx="4586287" cy="5251655"/>
          </a:xfrm>
          <a:prstGeom prst="rect">
            <a:avLst/>
          </a:prstGeom>
        </p:spPr>
      </p:pic>
    </p:spTree>
    <p:extLst>
      <p:ext uri="{BB962C8B-B14F-4D97-AF65-F5344CB8AC3E}">
        <p14:creationId xmlns:p14="http://schemas.microsoft.com/office/powerpoint/2010/main" val="4267861444"/>
      </p:ext>
    </p:extLst>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smtClean="0"/>
              <a:t/>
            </a:r>
            <a:br>
              <a:rPr lang="en-US" sz="1600" dirty="0" smtClean="0"/>
            </a:br>
            <a:r>
              <a:rPr lang="en-US" sz="1600" b="1" dirty="0" smtClean="0">
                <a:solidFill>
                  <a:srgbClr val="C00000"/>
                </a:solidFill>
              </a:rPr>
              <a:t>2. Description of and Rationale for Position/Assignment: Describe all aspects of the position, including non-teaching </a:t>
            </a:r>
            <a:r>
              <a:rPr lang="en-US" sz="1600" b="1" dirty="0" smtClean="0">
                <a:solidFill>
                  <a:srgbClr val="C00000"/>
                </a:solidFill>
              </a:rPr>
              <a:t>assignments, and the need for the position supported with relevant data as provided by the Office of Institutional Effectiveness (OIE). </a:t>
            </a:r>
            <a:r>
              <a:rPr lang="en-US" sz="1600" b="1" dirty="0" smtClean="0">
                <a:solidFill>
                  <a:srgbClr val="C00000"/>
                </a:solidFill>
              </a:rPr>
              <a:t>(750 word limit)</a:t>
            </a:r>
            <a:endParaRPr lang="en-US" sz="1600" b="1" dirty="0">
              <a:solidFill>
                <a:srgbClr val="C00000"/>
              </a:solidFill>
            </a:endParaRPr>
          </a:p>
        </p:txBody>
      </p:sp>
      <p:sp>
        <p:nvSpPr>
          <p:cNvPr id="4" name="Content Placeholder 3"/>
          <p:cNvSpPr>
            <a:spLocks noGrp="1"/>
          </p:cNvSpPr>
          <p:nvPr>
            <p:ph idx="1"/>
          </p:nvPr>
        </p:nvSpPr>
        <p:spPr/>
        <p:txBody>
          <a:bodyPr>
            <a:normAutofit lnSpcReduction="10000"/>
          </a:bodyPr>
          <a:lstStyle/>
          <a:p>
            <a:pPr indent="342900">
              <a:buNone/>
            </a:pPr>
            <a:r>
              <a:rPr lang="en-US" sz="1400" dirty="0" smtClean="0"/>
              <a:t>As referenced in the “Program Changes,” “Success and Retention,” and “Productivity” areas of the Tiddlywinks Program Review, there is a critical need for new tenure-track (TT)faculty for the Tiddlywinks discipline.</a:t>
            </a:r>
          </a:p>
          <a:p>
            <a:pPr indent="342900">
              <a:buNone/>
            </a:pPr>
            <a:r>
              <a:rPr lang="en-US" sz="1400" dirty="0" smtClean="0"/>
              <a:t>A new TT faculty member is needed to meet the demand of the increased number of class sections. This position will also serve as the Director of the program, which will meet the requirements of establishing an apprenticeship program in partnership with the Tiddlywinks Trade Union Local 3325(TTU)(Program Goal #1). The TT faculty member will work with the TTU and employers in the community to expand the program allowing Mesa to meet the needs of the Business Community in this area. </a:t>
            </a:r>
          </a:p>
          <a:p>
            <a:pPr indent="342900">
              <a:buNone/>
            </a:pPr>
            <a:r>
              <a:rPr lang="en-US" sz="1400" dirty="0" smtClean="0"/>
              <a:t>The new faculty member will teach classes, review and revise curriculum, prepare the program review, and serve as the chair of the Tiddlywinks Advisory Committee in addition to other departmental and college duties.</a:t>
            </a:r>
          </a:p>
          <a:p>
            <a:pPr indent="342900">
              <a:buNone/>
            </a:pPr>
            <a:r>
              <a:rPr lang="en-US" sz="1400" dirty="0" smtClean="0"/>
              <a:t>In Addition, the most recent outcomes assessment it was determined that students were not handling yellow tiddlywinks at the desired level. As our current faculty are at workload capacity, a new faculty position would allow the department to adjust the curriculum to address the yellow tiddlywink deficiency. </a:t>
            </a:r>
          </a:p>
          <a:p>
            <a:pPr indent="342900">
              <a:buNone/>
            </a:pPr>
            <a:r>
              <a:rPr lang="en-US" sz="1400" dirty="0" smtClean="0"/>
              <a:t>The addition of this new TT faculty will allow the Tiddlywinks Program to meet the needs of students and the community through establishing a new apprenticeship program that will provide students with employment or preparation for further education in the field upon graduation. </a:t>
            </a:r>
          </a:p>
          <a:p>
            <a:endParaRPr lang="en-US" sz="1400" dirty="0"/>
          </a:p>
        </p:txBody>
      </p:sp>
    </p:spTree>
    <p:extLst>
      <p:ext uri="{BB962C8B-B14F-4D97-AF65-F5344CB8AC3E}">
        <p14:creationId xmlns:p14="http://schemas.microsoft.com/office/powerpoint/2010/main" val="1742261089"/>
      </p:ext>
    </p:extLst>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381000"/>
            <a:ext cx="7772400" cy="1143000"/>
          </a:xfrm>
        </p:spPr>
        <p:txBody>
          <a:bodyPr/>
          <a:lstStyle/>
          <a:p>
            <a:r>
              <a:rPr lang="en-US" sz="1600" b="1" dirty="0">
                <a:solidFill>
                  <a:srgbClr val="C00000"/>
                </a:solidFill>
              </a:rPr>
              <a:t>2. </a:t>
            </a:r>
            <a:r>
              <a:rPr lang="en-US" sz="1600" b="1" dirty="0">
                <a:solidFill>
                  <a:srgbClr val="FF0000"/>
                </a:solidFill>
              </a:rPr>
              <a:t>Description of and Rationale for Position/Assignment: Describe all aspects of the position, including non-teaching assignments, and the need for the position supported with relevant data as provided by the Office of Institutional Effectiveness. (750 word limit)</a:t>
            </a:r>
            <a:endParaRPr lang="en-US" sz="1600" b="1" dirty="0" smtClean="0">
              <a:solidFill>
                <a:srgbClr val="FF0000"/>
              </a:solidFill>
            </a:endParaRPr>
          </a:p>
        </p:txBody>
      </p:sp>
      <p:sp>
        <p:nvSpPr>
          <p:cNvPr id="11267" name="Content Placeholder 2"/>
          <p:cNvSpPr>
            <a:spLocks noGrp="1"/>
          </p:cNvSpPr>
          <p:nvPr>
            <p:ph idx="1"/>
          </p:nvPr>
        </p:nvSpPr>
        <p:spPr/>
        <p:txBody>
          <a:bodyPr>
            <a:normAutofit/>
          </a:bodyPr>
          <a:lstStyle/>
          <a:p>
            <a:pPr indent="342900">
              <a:buNone/>
            </a:pPr>
            <a:r>
              <a:rPr lang="en-US" sz="1400" dirty="0" smtClean="0"/>
              <a:t>The Tiddlywinks program currently offers 82 class sections, with adjunct faculty teaching 75% of these sections. As seen in the data provided, the trend towards an increasing number of students enrolling in Tiddlywinks classes is apparent. It has increased from 77% efficiency in spring 2007, to 93% in spring 2013. This is likely due to the demand in the industry as indicated in the college’s recent environmental scan. </a:t>
            </a:r>
          </a:p>
          <a:p>
            <a:pPr indent="342900">
              <a:buNone/>
            </a:pPr>
            <a:r>
              <a:rPr lang="en-US" sz="1400" dirty="0" smtClean="0"/>
              <a:t>As indicated, there is ratio of about 78% adjunct to 22% full-time faculty for spring 2013. Previous years reflect similar ratios, with the full-time faculty percentage never exceeding 30%. A new faculty position will reduce this excessive reliance on adjuncts. The program values its highly qualified adjunct, but requires full-time faculty to meet with and mentor students, to perform duties within the disciplines and to perform duties within the campus community, such as those mentioned in the previous section of this request.</a:t>
            </a:r>
          </a:p>
          <a:p>
            <a:pPr indent="342900">
              <a:buNone/>
            </a:pPr>
            <a:r>
              <a:rPr lang="en-US" sz="1400" dirty="0" smtClean="0"/>
              <a:t>The majority of Tiddlywinks class sections are taught by adjuncts, many of whom cannot spend time on campus to helping students. It is crucial to have tenure-track faculty present to ensure quality education as well as heighten the sense that this is a community within which instructors work and learn. Many adjuncts, because of limited opportunities at Mesa, have sought full-time positions at other colleges and have been hired or have found jobs within the industry. Thus, the department is constantly in a position of having to find, hire, and evaluate new adjunct faculty, which is a time consuming task for the few tenured faculty in the program. </a:t>
            </a:r>
          </a:p>
        </p:txBody>
      </p:sp>
    </p:spTree>
    <p:extLst>
      <p:ext uri="{BB962C8B-B14F-4D97-AF65-F5344CB8AC3E}">
        <p14:creationId xmlns:p14="http://schemas.microsoft.com/office/powerpoint/2010/main" val="2627397087"/>
      </p:ext>
    </p:extLst>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381000"/>
            <a:ext cx="7772400" cy="1143000"/>
          </a:xfrm>
        </p:spPr>
        <p:txBody>
          <a:bodyPr/>
          <a:lstStyle/>
          <a:p>
            <a:r>
              <a:rPr lang="en-US" sz="1600" b="1" dirty="0">
                <a:solidFill>
                  <a:srgbClr val="C00000"/>
                </a:solidFill>
              </a:rPr>
              <a:t>2. </a:t>
            </a:r>
            <a:r>
              <a:rPr lang="en-US" sz="1600" b="1" dirty="0">
                <a:solidFill>
                  <a:srgbClr val="FF0000"/>
                </a:solidFill>
              </a:rPr>
              <a:t>Description of and Rationale for Position/Assignment: Describe all aspects of the position, including non-teaching assignments, and the need for the position supported with relevant data as provided by the Office of Institutional Effectiveness. (750 word limit</a:t>
            </a:r>
            <a:r>
              <a:rPr lang="en-US" sz="1600" b="1" dirty="0" smtClean="0">
                <a:solidFill>
                  <a:srgbClr val="FF0000"/>
                </a:solidFill>
              </a:rPr>
              <a:t>) </a:t>
            </a:r>
            <a:r>
              <a:rPr lang="en-US" sz="1600" b="1" dirty="0" smtClean="0">
                <a:solidFill>
                  <a:srgbClr val="C00000"/>
                </a:solidFill>
              </a:rPr>
              <a:t>(Counseling)</a:t>
            </a:r>
          </a:p>
        </p:txBody>
      </p:sp>
      <p:sp>
        <p:nvSpPr>
          <p:cNvPr id="11267" name="Content Placeholder 2"/>
          <p:cNvSpPr>
            <a:spLocks noGrp="1"/>
          </p:cNvSpPr>
          <p:nvPr>
            <p:ph idx="1"/>
          </p:nvPr>
        </p:nvSpPr>
        <p:spPr/>
        <p:txBody>
          <a:bodyPr>
            <a:normAutofit fontScale="77500" lnSpcReduction="20000"/>
          </a:bodyPr>
          <a:lstStyle/>
          <a:p>
            <a:pPr marL="0" indent="0">
              <a:buNone/>
            </a:pPr>
            <a:r>
              <a:rPr lang="en-US" sz="1400" dirty="0" smtClean="0"/>
              <a:t>There continues to be a lack </a:t>
            </a:r>
            <a:r>
              <a:rPr lang="en-US" sz="1400" dirty="0"/>
              <a:t>of </a:t>
            </a:r>
            <a:r>
              <a:rPr lang="en-US" sz="1400" dirty="0" smtClean="0"/>
              <a:t>sufficient counseling </a:t>
            </a:r>
            <a:r>
              <a:rPr lang="en-US" sz="1400" dirty="0"/>
              <a:t>faculty to assist with the </a:t>
            </a:r>
            <a:r>
              <a:rPr lang="en-US" sz="1400" dirty="0" smtClean="0"/>
              <a:t>continued demands of </a:t>
            </a:r>
            <a:r>
              <a:rPr lang="en-US" sz="1400" dirty="0"/>
              <a:t>the SSSP Plan. This is apparent through the </a:t>
            </a:r>
            <a:r>
              <a:rPr lang="en-US" sz="1400" dirty="0" smtClean="0"/>
              <a:t>average drop-in </a:t>
            </a:r>
            <a:r>
              <a:rPr lang="en-US" sz="1400" dirty="0"/>
              <a:t>sign-in </a:t>
            </a:r>
            <a:r>
              <a:rPr lang="en-US" sz="1400" dirty="0" smtClean="0"/>
              <a:t>displaying 112</a:t>
            </a:r>
            <a:r>
              <a:rPr lang="en-US" sz="1400" dirty="0"/>
              <a:t> students during peak registration times, and the data for counseling student head count. Comparison of </a:t>
            </a:r>
            <a:r>
              <a:rPr lang="en-US" sz="1400" dirty="0" smtClean="0"/>
              <a:t>2013-2014 </a:t>
            </a:r>
            <a:r>
              <a:rPr lang="en-US" sz="1400" dirty="0"/>
              <a:t>to </a:t>
            </a:r>
            <a:r>
              <a:rPr lang="en-US" sz="1400" dirty="0" smtClean="0"/>
              <a:t>2014-2015 </a:t>
            </a:r>
            <a:r>
              <a:rPr lang="en-US" sz="1400" dirty="0"/>
              <a:t>show an increase across the board in the demand for counseling appointments (up by 2,083), drop-ins (up by 6,580), workshops (up by 317). Total number of students served by the counseling office increased by 8,980 in </a:t>
            </a:r>
            <a:r>
              <a:rPr lang="en-US" sz="1400" dirty="0" smtClean="0"/>
              <a:t>2014-2015.</a:t>
            </a:r>
            <a:endParaRPr lang="en-US" sz="1400" dirty="0"/>
          </a:p>
          <a:p>
            <a:pPr marL="0" indent="0">
              <a:buNone/>
            </a:pPr>
            <a:r>
              <a:rPr lang="en-US" sz="1400" dirty="0"/>
              <a:t>The mission of SSSP is "To increase community college student access and success by providing effective core services, including orientation, assessment and placement, counseling, academic advising, and early intervention. SSSP ensures student equity in assessment, student services, and access to college resources and provides a foundation for students to achieve their educational goals</a:t>
            </a:r>
            <a:r>
              <a:rPr lang="en-US" sz="1400" dirty="0" smtClean="0"/>
              <a:t>.</a:t>
            </a:r>
          </a:p>
          <a:p>
            <a:pPr marL="0" indent="0">
              <a:buNone/>
            </a:pPr>
            <a:endParaRPr lang="en-US" sz="1400" dirty="0" smtClean="0"/>
          </a:p>
          <a:p>
            <a:pPr marL="0" indent="0">
              <a:buNone/>
            </a:pPr>
            <a:r>
              <a:rPr lang="en-US" sz="1400" dirty="0" smtClean="0"/>
              <a:t>SSSP </a:t>
            </a:r>
            <a:r>
              <a:rPr lang="en-US" sz="1400" dirty="0"/>
              <a:t>includes increasing the number of matriculated students (those who completed the three core services of assessment, orientation, and education planning). It is crucial that these core services are provided to students upon entry, and ensuring that they receive services along the pathway to completion. One way to promote this is through the scaling up of the First Year Experience Program, and developing a Second Year Experience Program aimed at increasing persistence rates. In order to do this, faculty are needed to help teach Personal Growth, coordinate the SYE Program, and work with students in the program. This responsibility cannot be handled by one person alone. In addition to a dedicated FYE coordinator, faculty are needed to work with students to help track their progress, provide the necessary resources to promote success. Additional counseling faculty positions are needed to help ensure that students receive the </a:t>
            </a:r>
            <a:r>
              <a:rPr lang="en-US" sz="1400" dirty="0" smtClean="0"/>
              <a:t>assistance </a:t>
            </a:r>
            <a:r>
              <a:rPr lang="en-US" sz="1400" dirty="0"/>
              <a:t>needed in order to identify a course of study and develop a student education plan reflective of their desired goals</a:t>
            </a:r>
            <a:r>
              <a:rPr lang="en-US" sz="1400" dirty="0" smtClean="0"/>
              <a:t>.</a:t>
            </a:r>
            <a:r>
              <a:rPr lang="en-US" sz="1400" dirty="0"/>
              <a:t> Inside Higher Education refers to the second year as "The Lost Year". Higher education tends to place a lot of emphasis on first year programs, but of crucial importance is the second year, because unfortunately, this is the time when it's easy for students to get lost. Support is provided and mandated as part of the first year experience at Mesa, but after the students' first two semesters, there isn't much tracking done.</a:t>
            </a:r>
          </a:p>
          <a:p>
            <a:pPr marL="0" indent="0">
              <a:buNone/>
            </a:pPr>
            <a:endParaRPr lang="en-US" sz="1400" dirty="0"/>
          </a:p>
          <a:p>
            <a:pPr marL="0" indent="0">
              <a:buNone/>
            </a:pPr>
            <a:r>
              <a:rPr lang="en-US" sz="1400" dirty="0" smtClean="0"/>
              <a:t>In addition, there is a high demand for “embedded Counselors within several grants and initiatives across the campus. The Basic Skills Student Outcomes Transformation Grant calls for 3.0 FTEF for counselors to be available for students in identified basic skills courses. The present demand within the counseling center does not allow for the requested hours in the grant. Embedded counselors are also included in two other grants for which the Counseling Department is unable to meet the demand without </a:t>
            </a:r>
            <a:r>
              <a:rPr lang="en-US" sz="1400" dirty="0"/>
              <a:t> </a:t>
            </a:r>
            <a:r>
              <a:rPr lang="en-US" sz="1400" dirty="0" smtClean="0"/>
              <a:t>adding more tenure-track counselors. </a:t>
            </a:r>
            <a:r>
              <a:rPr lang="en-US" sz="1400" dirty="0"/>
              <a:t> </a:t>
            </a:r>
            <a:endParaRPr lang="en-US" sz="1400" dirty="0" smtClean="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1831123153"/>
      </p:ext>
    </p:extLst>
  </p:cSld>
  <p:clrMapOvr>
    <a:masterClrMapping/>
  </p:clrMapOvr>
  <p:transition spd="med">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b="1" dirty="0" smtClean="0">
                <a:solidFill>
                  <a:srgbClr val="C00000"/>
                </a:solidFill>
              </a:rPr>
              <a:t>3. </a:t>
            </a:r>
            <a:r>
              <a:rPr lang="en-US" sz="1600" b="1" dirty="0">
                <a:solidFill>
                  <a:srgbClr val="C00000"/>
                </a:solidFill>
              </a:rPr>
              <a:t>How will the addition of new tenure track faculty enhance your program/service </a:t>
            </a:r>
            <a:r>
              <a:rPr lang="en-US" sz="1600" b="1" dirty="0" smtClean="0">
                <a:solidFill>
                  <a:srgbClr val="C00000"/>
                </a:solidFill>
              </a:rPr>
              <a:t>area? (500 word limit)</a:t>
            </a:r>
            <a:endParaRPr lang="en-US" sz="1600" b="1" dirty="0">
              <a:solidFill>
                <a:srgbClr val="C00000"/>
              </a:solidFill>
            </a:endParaRPr>
          </a:p>
        </p:txBody>
      </p:sp>
      <p:sp>
        <p:nvSpPr>
          <p:cNvPr id="4" name="Content Placeholder 3"/>
          <p:cNvSpPr>
            <a:spLocks noGrp="1"/>
          </p:cNvSpPr>
          <p:nvPr>
            <p:ph idx="1"/>
          </p:nvPr>
        </p:nvSpPr>
        <p:spPr/>
        <p:txBody>
          <a:bodyPr/>
          <a:lstStyle/>
          <a:p>
            <a:pPr indent="342900">
              <a:buNone/>
            </a:pPr>
            <a:r>
              <a:rPr lang="en-US" sz="1400" dirty="0" smtClean="0"/>
              <a:t>The Tiddlywinks program has steadily improved student success, retention and overall GPA over the past five years. This holds true for student populations across gender and for all ethnicities.  The retention rates for all students in the program have increased from 83% to 88% in the fall semester since 2008. Similarly, the rates have gone from 84% to 89 percent through Spring ‘13. Success rates have also improved from 69% in Fall 2008 to 74% in fall 2012 and from 68% to 72% during the spring semesters through 2013. GPAs of the students in the Tiddlywinks program have also improved from 2.55 in fall 2008 to 2.74 in fall 2012 and from 2.65 to 2.75 during the spring semesters through 2013. The patterns are similar in all areas for students in all ethnicities.</a:t>
            </a:r>
          </a:p>
          <a:p>
            <a:pPr indent="342900">
              <a:buNone/>
            </a:pPr>
            <a:r>
              <a:rPr lang="en-US" sz="1400" dirty="0" smtClean="0"/>
              <a:t>The increased retention and success rates and the improvement of student learning outcomes coupled with the high efficiency rates discussed in the previous question indicate growth and  increased demand for the Tiddlywinks program. With the opportunity to serve even more students with a career path through the apprenticeship program , it is imperative that more full-time faculty be hired to ensure the quality of the curriculum.</a:t>
            </a:r>
          </a:p>
          <a:p>
            <a:pPr indent="342900">
              <a:buNone/>
            </a:pPr>
            <a:r>
              <a:rPr lang="en-US" sz="1400" dirty="0" smtClean="0"/>
              <a:t>An additional faculty well allow us to make adjustments to curricula to enhance student learning based on outcomes assessment. </a:t>
            </a:r>
            <a:endParaRPr lang="en-US" sz="1400" dirty="0"/>
          </a:p>
        </p:txBody>
      </p:sp>
    </p:spTree>
    <p:extLst>
      <p:ext uri="{BB962C8B-B14F-4D97-AF65-F5344CB8AC3E}">
        <p14:creationId xmlns:p14="http://schemas.microsoft.com/office/powerpoint/2010/main" val="653134974"/>
      </p:ext>
    </p:extLst>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b="1" dirty="0" smtClean="0">
                <a:solidFill>
                  <a:srgbClr val="C00000"/>
                </a:solidFill>
              </a:rPr>
              <a:t>4. Other considerations/data that support your recommendation not covered in questions 1-3. (250 word limit)</a:t>
            </a:r>
            <a:endParaRPr lang="en-US" sz="1600" b="1" dirty="0">
              <a:solidFill>
                <a:srgbClr val="C00000"/>
              </a:solidFill>
            </a:endParaRPr>
          </a:p>
        </p:txBody>
      </p:sp>
      <p:sp>
        <p:nvSpPr>
          <p:cNvPr id="3" name="Content Placeholder 2"/>
          <p:cNvSpPr>
            <a:spLocks noGrp="1"/>
          </p:cNvSpPr>
          <p:nvPr>
            <p:ph idx="1"/>
          </p:nvPr>
        </p:nvSpPr>
        <p:spPr/>
        <p:txBody>
          <a:bodyPr/>
          <a:lstStyle/>
          <a:p>
            <a:pPr indent="342900">
              <a:buNone/>
            </a:pPr>
            <a:r>
              <a:rPr lang="en-US" sz="1400" dirty="0" smtClean="0"/>
              <a:t>As noted in the previous item in this request, the field of Tiddlywinks is expected to grow by 60% over the next five years with much of that growth happening ion our area. San Diego Mesa is the only public institution to offer a Tiddlywinks program in Southern California, making it an accessible career for all prospective students, and much of the industry is located in our community. The expansion over the next five years in the industry translates to 2500 new jobs with that number expected to continue to grow over the next two decades. Hiring at least one new TT faculty will allow San Diego Mesa College to be the major contributor to supplying highly trained professionals to meet that growth.</a:t>
            </a:r>
          </a:p>
          <a:p>
            <a:pPr indent="342900">
              <a:buNone/>
            </a:pPr>
            <a:endParaRPr lang="en-US" sz="1400" dirty="0" smtClean="0"/>
          </a:p>
          <a:p>
            <a:pPr indent="342900">
              <a:buNone/>
            </a:pPr>
            <a:r>
              <a:rPr lang="en-US" sz="1400" dirty="0" smtClean="0"/>
              <a:t>Tiddlywinks Industry Environmental Scan URL – </a:t>
            </a:r>
            <a:r>
              <a:rPr lang="en-US" sz="1400" dirty="0" smtClean="0">
                <a:hlinkClick r:id="rId2"/>
              </a:rPr>
              <a:t>www.Tiddlywinksisgonnabebig.gov</a:t>
            </a:r>
            <a:endParaRPr lang="en-US" sz="1400" dirty="0" smtClean="0"/>
          </a:p>
          <a:p>
            <a:pPr indent="342900">
              <a:buNone/>
            </a:pPr>
            <a:endParaRPr lang="en-US" sz="1400" dirty="0"/>
          </a:p>
        </p:txBody>
      </p:sp>
    </p:spTree>
    <p:extLst>
      <p:ext uri="{BB962C8B-B14F-4D97-AF65-F5344CB8AC3E}">
        <p14:creationId xmlns:p14="http://schemas.microsoft.com/office/powerpoint/2010/main" val="3800132966"/>
      </p:ext>
    </p:extLst>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&amp; Questions</a:t>
            </a:r>
            <a:endParaRPr lang="en-US" dirty="0"/>
          </a:p>
        </p:txBody>
      </p:sp>
      <p:sp>
        <p:nvSpPr>
          <p:cNvPr id="3" name="Content Placeholder 2"/>
          <p:cNvSpPr>
            <a:spLocks noGrp="1"/>
          </p:cNvSpPr>
          <p:nvPr>
            <p:ph idx="1"/>
          </p:nvPr>
        </p:nvSpPr>
        <p:spPr/>
        <p:txBody>
          <a:bodyPr/>
          <a:lstStyle/>
          <a:p>
            <a:r>
              <a:rPr lang="en-US" dirty="0" smtClean="0"/>
              <a:t>Faculty Hiring Prioritization Committee</a:t>
            </a:r>
          </a:p>
          <a:p>
            <a:endParaRPr lang="en-US" dirty="0"/>
          </a:p>
        </p:txBody>
      </p:sp>
      <p:pic>
        <p:nvPicPr>
          <p:cNvPr id="2050" name="Picture 2" descr="http://onproductmanagement.net/wp-content/uploads/2010/03/questions-and-answers.jpg"/>
          <p:cNvPicPr>
            <a:picLocks noChangeAspect="1" noChangeArrowheads="1"/>
          </p:cNvPicPr>
          <p:nvPr/>
        </p:nvPicPr>
        <p:blipFill>
          <a:blip r:embed="rId2" cstate="print"/>
          <a:srcRect/>
          <a:stretch>
            <a:fillRect/>
          </a:stretch>
        </p:blipFill>
        <p:spPr bwMode="auto">
          <a:xfrm>
            <a:off x="5791200" y="2057400"/>
            <a:ext cx="2857500" cy="2857500"/>
          </a:xfrm>
          <a:prstGeom prst="rect">
            <a:avLst/>
          </a:prstGeom>
          <a:noFill/>
        </p:spPr>
      </p:pic>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Agenda</a:t>
            </a:r>
          </a:p>
        </p:txBody>
      </p:sp>
      <p:sp>
        <p:nvSpPr>
          <p:cNvPr id="5123" name="Content Placeholder 2"/>
          <p:cNvSpPr>
            <a:spLocks noGrp="1"/>
          </p:cNvSpPr>
          <p:nvPr>
            <p:ph idx="1"/>
          </p:nvPr>
        </p:nvSpPr>
        <p:spPr>
          <a:xfrm>
            <a:off x="457200" y="1295400"/>
            <a:ext cx="8229600" cy="5181600"/>
          </a:xfrm>
        </p:spPr>
        <p:txBody>
          <a:bodyPr/>
          <a:lstStyle/>
          <a:p>
            <a:pPr eaLnBrk="1" hangingPunct="1"/>
            <a:r>
              <a:rPr lang="en-US" dirty="0" smtClean="0"/>
              <a:t>Committee </a:t>
            </a:r>
            <a:r>
              <a:rPr lang="en-US" dirty="0" smtClean="0"/>
              <a:t>Purpose</a:t>
            </a:r>
          </a:p>
          <a:p>
            <a:pPr eaLnBrk="1" hangingPunct="1"/>
            <a:r>
              <a:rPr lang="en-US" dirty="0" smtClean="0"/>
              <a:t>Committee Membership</a:t>
            </a:r>
            <a:endParaRPr lang="en-US" dirty="0" smtClean="0"/>
          </a:p>
          <a:p>
            <a:pPr eaLnBrk="1" hangingPunct="1"/>
            <a:r>
              <a:rPr lang="en-US" dirty="0" smtClean="0"/>
              <a:t>Rubric</a:t>
            </a:r>
          </a:p>
          <a:p>
            <a:pPr eaLnBrk="1" hangingPunct="1"/>
            <a:r>
              <a:rPr lang="en-US" dirty="0" smtClean="0"/>
              <a:t>Process </a:t>
            </a:r>
            <a:r>
              <a:rPr lang="en-US" dirty="0" smtClean="0"/>
              <a:t>Overview</a:t>
            </a:r>
          </a:p>
          <a:p>
            <a:pPr eaLnBrk="1" hangingPunct="1"/>
            <a:r>
              <a:rPr lang="en-US" dirty="0" smtClean="0"/>
              <a:t>Points to Consider</a:t>
            </a:r>
          </a:p>
          <a:p>
            <a:pPr eaLnBrk="1" hangingPunct="1"/>
            <a:r>
              <a:rPr lang="en-US" dirty="0" smtClean="0"/>
              <a:t>Completing the Request/Samples</a:t>
            </a:r>
          </a:p>
          <a:p>
            <a:pPr eaLnBrk="1" hangingPunct="1"/>
            <a:r>
              <a:rPr lang="en-US" dirty="0" smtClean="0"/>
              <a:t>Q &amp; A</a:t>
            </a:r>
          </a:p>
        </p:txBody>
      </p:sp>
      <p:pic>
        <p:nvPicPr>
          <p:cNvPr id="17410" name="Picture 2" descr="http://www.ansnuclearcafe.org/wp-content/uploads/2011/12/meeting-agenda-clipart.jpg"/>
          <p:cNvPicPr>
            <a:picLocks noChangeAspect="1" noChangeArrowheads="1"/>
          </p:cNvPicPr>
          <p:nvPr/>
        </p:nvPicPr>
        <p:blipFill>
          <a:blip r:embed="rId2" cstate="print"/>
          <a:srcRect/>
          <a:stretch>
            <a:fillRect/>
          </a:stretch>
        </p:blipFill>
        <p:spPr bwMode="auto">
          <a:xfrm>
            <a:off x="6275070" y="1436395"/>
            <a:ext cx="2381250" cy="2171701"/>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Committee</a:t>
            </a:r>
            <a:endParaRPr lang="en-US" dirty="0"/>
          </a:p>
        </p:txBody>
      </p:sp>
      <p:sp>
        <p:nvSpPr>
          <p:cNvPr id="5" name="Content Placeholder 4"/>
          <p:cNvSpPr>
            <a:spLocks noGrp="1"/>
          </p:cNvSpPr>
          <p:nvPr>
            <p:ph sz="half" idx="1"/>
          </p:nvPr>
        </p:nvSpPr>
        <p:spPr/>
        <p:txBody>
          <a:bodyPr/>
          <a:lstStyle/>
          <a:p>
            <a:r>
              <a:rPr lang="en-US" dirty="0" smtClean="0"/>
              <a:t>Purpose</a:t>
            </a:r>
          </a:p>
          <a:p>
            <a:pPr marL="400050" lvl="1" indent="0">
              <a:buNone/>
            </a:pPr>
            <a:r>
              <a:rPr lang="en-US" sz="2000" dirty="0" smtClean="0"/>
              <a:t>The purpose of the Mesa College Faculty Hiring Priority Committee is to review and develop hiring priority recommendations for faculty positions that are submitted through the college-wide Program Review process. </a:t>
            </a:r>
            <a:endParaRPr lang="en-US" sz="2000" dirty="0"/>
          </a:p>
        </p:txBody>
      </p:sp>
      <p:sp>
        <p:nvSpPr>
          <p:cNvPr id="6" name="Content Placeholder 5"/>
          <p:cNvSpPr>
            <a:spLocks noGrp="1"/>
          </p:cNvSpPr>
          <p:nvPr>
            <p:ph sz="half" idx="2"/>
          </p:nvPr>
        </p:nvSpPr>
        <p:spPr/>
        <p:txBody>
          <a:bodyPr/>
          <a:lstStyle/>
          <a:p>
            <a:r>
              <a:rPr lang="en-US" dirty="0" smtClean="0"/>
              <a:t>Charge</a:t>
            </a:r>
          </a:p>
          <a:p>
            <a:pPr>
              <a:buNone/>
            </a:pPr>
            <a:endParaRPr lang="en-US" dirty="0" smtClean="0"/>
          </a:p>
          <a:p>
            <a:pPr lvl="1"/>
            <a:r>
              <a:rPr lang="en-US" sz="2000" dirty="0" smtClean="0"/>
              <a:t>To develop an annual list of faculty hiring priority recommendations</a:t>
            </a:r>
          </a:p>
          <a:p>
            <a:pPr lvl="1">
              <a:buNone/>
            </a:pPr>
            <a:endParaRPr lang="en-US" sz="2000" dirty="0" smtClean="0"/>
          </a:p>
          <a:p>
            <a:pPr lvl="1"/>
            <a:r>
              <a:rPr lang="en-US" sz="2000" dirty="0" smtClean="0"/>
              <a:t>To review and update, as necessary, the faculty hiring priority criteria and evaluation rubric.</a:t>
            </a:r>
            <a:endParaRPr lang="en-US" sz="2000" dirty="0"/>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Picture 6" descr="http://www.licensing.org/wp/wp-content/uploads/2013/01/shutterstock_739832081-418x259.jpg"/>
          <p:cNvPicPr>
            <a:picLocks noChangeAspect="1" noChangeArrowheads="1"/>
          </p:cNvPicPr>
          <p:nvPr/>
        </p:nvPicPr>
        <p:blipFill>
          <a:blip r:embed="rId3" cstate="print"/>
          <a:srcRect/>
          <a:stretch>
            <a:fillRect/>
          </a:stretch>
        </p:blipFill>
        <p:spPr bwMode="auto">
          <a:xfrm>
            <a:off x="2743200" y="4038600"/>
            <a:ext cx="3981450" cy="2133600"/>
          </a:xfrm>
          <a:prstGeom prst="rect">
            <a:avLst/>
          </a:prstGeom>
          <a:noFill/>
        </p:spPr>
      </p:pic>
      <p:sp>
        <p:nvSpPr>
          <p:cNvPr id="2" name="Title 1"/>
          <p:cNvSpPr>
            <a:spLocks noGrp="1"/>
          </p:cNvSpPr>
          <p:nvPr>
            <p:ph type="title"/>
          </p:nvPr>
        </p:nvSpPr>
        <p:spPr/>
        <p:txBody>
          <a:bodyPr/>
          <a:lstStyle/>
          <a:p>
            <a:r>
              <a:rPr lang="en-US" dirty="0" smtClean="0"/>
              <a:t>Membership of Committee</a:t>
            </a:r>
            <a:endParaRPr lang="en-US" dirty="0"/>
          </a:p>
        </p:txBody>
      </p:sp>
      <p:sp>
        <p:nvSpPr>
          <p:cNvPr id="5" name="Content Placeholder 4"/>
          <p:cNvSpPr>
            <a:spLocks noGrp="1"/>
          </p:cNvSpPr>
          <p:nvPr>
            <p:ph sz="half" idx="1"/>
          </p:nvPr>
        </p:nvSpPr>
        <p:spPr/>
        <p:txBody>
          <a:bodyPr/>
          <a:lstStyle/>
          <a:p>
            <a:r>
              <a:rPr lang="en-US" dirty="0" smtClean="0"/>
              <a:t>Faculty Representatives</a:t>
            </a:r>
          </a:p>
          <a:p>
            <a:pPr marL="0" indent="0">
              <a:buNone/>
            </a:pPr>
            <a:endParaRPr lang="en-US" dirty="0" smtClean="0"/>
          </a:p>
          <a:p>
            <a:pPr lvl="1"/>
            <a:r>
              <a:rPr lang="en-US" sz="1600" dirty="0" smtClean="0"/>
              <a:t>Academic Senate President – Co-chair</a:t>
            </a:r>
          </a:p>
          <a:p>
            <a:pPr lvl="1">
              <a:buNone/>
            </a:pPr>
            <a:endParaRPr lang="en-US" sz="1600" dirty="0" smtClean="0"/>
          </a:p>
          <a:p>
            <a:pPr lvl="1"/>
            <a:r>
              <a:rPr lang="en-US" sz="1600" dirty="0" smtClean="0"/>
              <a:t>5 faculty from Schools/Student Service Areas</a:t>
            </a:r>
          </a:p>
          <a:p>
            <a:pPr lvl="1">
              <a:buNone/>
            </a:pPr>
            <a:endParaRPr lang="en-US" sz="1600" dirty="0" smtClean="0"/>
          </a:p>
        </p:txBody>
      </p:sp>
      <p:sp>
        <p:nvSpPr>
          <p:cNvPr id="6" name="Content Placeholder 5"/>
          <p:cNvSpPr>
            <a:spLocks noGrp="1"/>
          </p:cNvSpPr>
          <p:nvPr>
            <p:ph sz="half" idx="2"/>
          </p:nvPr>
        </p:nvSpPr>
        <p:spPr/>
        <p:txBody>
          <a:bodyPr/>
          <a:lstStyle/>
          <a:p>
            <a:r>
              <a:rPr lang="en-US" dirty="0" smtClean="0"/>
              <a:t>Administrative Representatives</a:t>
            </a:r>
          </a:p>
          <a:p>
            <a:pPr>
              <a:buNone/>
            </a:pPr>
            <a:endParaRPr lang="en-US" sz="1600" dirty="0" smtClean="0"/>
          </a:p>
          <a:p>
            <a:pPr lvl="1"/>
            <a:r>
              <a:rPr lang="en-US" sz="1600" dirty="0" smtClean="0"/>
              <a:t>Vice President of Instruction – Co-chair/Vice President of Student Services</a:t>
            </a:r>
          </a:p>
          <a:p>
            <a:pPr lvl="1">
              <a:buNone/>
            </a:pPr>
            <a:endParaRPr lang="en-US" sz="1600" dirty="0" smtClean="0"/>
          </a:p>
          <a:p>
            <a:pPr lvl="1"/>
            <a:r>
              <a:rPr lang="en-US" sz="1600" dirty="0" smtClean="0"/>
              <a:t>5 </a:t>
            </a:r>
            <a:r>
              <a:rPr lang="en-US" sz="1600" dirty="0"/>
              <a:t>Deans from Schools/Student Service Areas</a:t>
            </a:r>
            <a:endParaRPr lang="en-US" sz="1600" dirty="0" smtClean="0"/>
          </a:p>
          <a:p>
            <a:pPr lvl="1"/>
            <a:endParaRPr lang="en-US" sz="1600" dirty="0" smtClean="0"/>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Committee</a:t>
            </a:r>
            <a:endParaRPr lang="en-US" dirty="0"/>
          </a:p>
        </p:txBody>
      </p:sp>
      <p:sp>
        <p:nvSpPr>
          <p:cNvPr id="3" name="Content Placeholder 2"/>
          <p:cNvSpPr>
            <a:spLocks noGrp="1"/>
          </p:cNvSpPr>
          <p:nvPr>
            <p:ph sz="half" idx="1"/>
          </p:nvPr>
        </p:nvSpPr>
        <p:spPr/>
        <p:txBody>
          <a:bodyPr/>
          <a:lstStyle/>
          <a:p>
            <a:r>
              <a:rPr lang="en-US" dirty="0" smtClean="0"/>
              <a:t>Faculty </a:t>
            </a:r>
          </a:p>
          <a:p>
            <a:pPr lvl="1"/>
            <a:r>
              <a:rPr lang="en-US" dirty="0" smtClean="0"/>
              <a:t>Student Development</a:t>
            </a:r>
          </a:p>
          <a:p>
            <a:pPr lvl="1"/>
            <a:r>
              <a:rPr lang="en-US" dirty="0" smtClean="0"/>
              <a:t>Humanities</a:t>
            </a:r>
          </a:p>
          <a:p>
            <a:pPr lvl="1"/>
            <a:r>
              <a:rPr lang="en-US" dirty="0" smtClean="0"/>
              <a:t>LRAS</a:t>
            </a:r>
          </a:p>
          <a:p>
            <a:pPr lvl="1"/>
            <a:r>
              <a:rPr lang="en-US" dirty="0" smtClean="0"/>
              <a:t>Health Sciences</a:t>
            </a:r>
          </a:p>
          <a:p>
            <a:pPr lvl="1"/>
            <a:r>
              <a:rPr lang="en-US" dirty="0" smtClean="0"/>
              <a:t>Arts and Languages</a:t>
            </a:r>
          </a:p>
          <a:p>
            <a:r>
              <a:rPr lang="en-US" dirty="0" smtClean="0"/>
              <a:t>Chairs</a:t>
            </a:r>
          </a:p>
          <a:p>
            <a:pPr lvl="1"/>
            <a:r>
              <a:rPr lang="en-US" dirty="0" smtClean="0"/>
              <a:t>AS President</a:t>
            </a:r>
          </a:p>
          <a:p>
            <a:pPr lvl="1"/>
            <a:r>
              <a:rPr lang="en-US" dirty="0" smtClean="0"/>
              <a:t>VPI</a:t>
            </a:r>
            <a:endParaRPr lang="en-US" dirty="0"/>
          </a:p>
        </p:txBody>
      </p:sp>
      <p:sp>
        <p:nvSpPr>
          <p:cNvPr id="4" name="Content Placeholder 3"/>
          <p:cNvSpPr>
            <a:spLocks noGrp="1"/>
          </p:cNvSpPr>
          <p:nvPr>
            <p:ph sz="half" idx="2"/>
          </p:nvPr>
        </p:nvSpPr>
        <p:spPr/>
        <p:txBody>
          <a:bodyPr/>
          <a:lstStyle/>
          <a:p>
            <a:r>
              <a:rPr lang="en-US" dirty="0" smtClean="0"/>
              <a:t>Deans</a:t>
            </a:r>
          </a:p>
          <a:p>
            <a:pPr lvl="1"/>
            <a:r>
              <a:rPr lang="en-US" dirty="0" smtClean="0"/>
              <a:t>Exercise Science</a:t>
            </a:r>
          </a:p>
          <a:p>
            <a:pPr lvl="1"/>
            <a:r>
              <a:rPr lang="en-US" dirty="0" smtClean="0"/>
              <a:t>Business and Technology</a:t>
            </a:r>
          </a:p>
          <a:p>
            <a:pPr lvl="1"/>
            <a:r>
              <a:rPr lang="en-US" dirty="0" smtClean="0"/>
              <a:t>Math and Physical Sciences</a:t>
            </a:r>
          </a:p>
          <a:p>
            <a:pPr lvl="1"/>
            <a:r>
              <a:rPr lang="en-US" dirty="0" smtClean="0"/>
              <a:t>Social &amp; Behavioral Science</a:t>
            </a:r>
          </a:p>
          <a:p>
            <a:pPr lvl="1"/>
            <a:r>
              <a:rPr lang="en-US" dirty="0" smtClean="0"/>
              <a:t>Student Success and Equity</a:t>
            </a:r>
          </a:p>
        </p:txBody>
      </p:sp>
    </p:spTree>
    <p:extLst>
      <p:ext uri="{BB962C8B-B14F-4D97-AF65-F5344CB8AC3E}">
        <p14:creationId xmlns:p14="http://schemas.microsoft.com/office/powerpoint/2010/main" val="4117534509"/>
      </p:ext>
    </p:extLst>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s://www.contentcustoms.com/images/our-process.jpg"/>
          <p:cNvPicPr>
            <a:picLocks noChangeAspect="1" noChangeArrowheads="1"/>
          </p:cNvPicPr>
          <p:nvPr/>
        </p:nvPicPr>
        <p:blipFill>
          <a:blip r:embed="rId2" cstate="print">
            <a:duotone>
              <a:schemeClr val="accent1">
                <a:shade val="45000"/>
                <a:satMod val="135000"/>
              </a:schemeClr>
              <a:prstClr val="white"/>
            </a:duotone>
            <a:lum bright="10000"/>
          </a:blip>
          <a:srcRect/>
          <a:stretch>
            <a:fillRect/>
          </a:stretch>
        </p:blipFill>
        <p:spPr bwMode="auto">
          <a:xfrm>
            <a:off x="1371600" y="1219200"/>
            <a:ext cx="6505302" cy="487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170" name="Title 1"/>
          <p:cNvSpPr>
            <a:spLocks noGrp="1"/>
          </p:cNvSpPr>
          <p:nvPr>
            <p:ph type="title"/>
          </p:nvPr>
        </p:nvSpPr>
        <p:spPr/>
        <p:txBody>
          <a:bodyPr/>
          <a:lstStyle/>
          <a:p>
            <a:pPr eaLnBrk="1" hangingPunct="1"/>
            <a:r>
              <a:rPr lang="en-US" dirty="0" smtClean="0"/>
              <a:t>Process Overview</a:t>
            </a:r>
          </a:p>
        </p:txBody>
      </p:sp>
      <p:sp>
        <p:nvSpPr>
          <p:cNvPr id="7171" name="Content Placeholder 2"/>
          <p:cNvSpPr>
            <a:spLocks noGrp="1"/>
          </p:cNvSpPr>
          <p:nvPr>
            <p:ph idx="1"/>
          </p:nvPr>
        </p:nvSpPr>
        <p:spPr>
          <a:xfrm>
            <a:off x="457200" y="1143000"/>
            <a:ext cx="8229600" cy="5029200"/>
          </a:xfrm>
        </p:spPr>
        <p:txBody>
          <a:bodyPr/>
          <a:lstStyle/>
          <a:p>
            <a:pPr eaLnBrk="1" hangingPunct="1"/>
            <a:endParaRPr lang="en-US" sz="1800" dirty="0" smtClean="0"/>
          </a:p>
          <a:p>
            <a:pPr eaLnBrk="1" hangingPunct="1"/>
            <a:r>
              <a:rPr lang="en-US" sz="1800" dirty="0" smtClean="0"/>
              <a:t>Program/service area </a:t>
            </a:r>
            <a:r>
              <a:rPr lang="en-US" sz="1800" b="1" dirty="0" smtClean="0"/>
              <a:t>identifies need </a:t>
            </a:r>
            <a:r>
              <a:rPr lang="en-US" sz="1800" dirty="0" smtClean="0"/>
              <a:t>for tenure –track faculty</a:t>
            </a:r>
          </a:p>
          <a:p>
            <a:pPr eaLnBrk="1" hangingPunct="1"/>
            <a:r>
              <a:rPr lang="en-US" sz="1800" dirty="0" smtClean="0"/>
              <a:t>Faculty </a:t>
            </a:r>
            <a:r>
              <a:rPr lang="en-US" sz="1800" b="1" dirty="0" smtClean="0"/>
              <a:t>position request form </a:t>
            </a:r>
            <a:r>
              <a:rPr lang="en-US" sz="1800" dirty="0" smtClean="0"/>
              <a:t>is </a:t>
            </a:r>
            <a:r>
              <a:rPr lang="en-US" sz="1800" b="1" dirty="0" smtClean="0"/>
              <a:t>completed</a:t>
            </a:r>
          </a:p>
          <a:p>
            <a:pPr eaLnBrk="1" hangingPunct="1"/>
            <a:r>
              <a:rPr lang="en-US" sz="1800" dirty="0" smtClean="0"/>
              <a:t>Requests </a:t>
            </a:r>
            <a:r>
              <a:rPr lang="en-US" sz="1800" b="1" dirty="0" smtClean="0"/>
              <a:t>reviewed and scored </a:t>
            </a:r>
            <a:r>
              <a:rPr lang="en-US" sz="1800" dirty="0" smtClean="0"/>
              <a:t>based on the established scoring rubric. </a:t>
            </a:r>
          </a:p>
          <a:p>
            <a:pPr eaLnBrk="1" hangingPunct="1"/>
            <a:r>
              <a:rPr lang="en-US" sz="1800" b="1" dirty="0" smtClean="0"/>
              <a:t>Prioritized list </a:t>
            </a:r>
            <a:r>
              <a:rPr lang="en-US" sz="1800" dirty="0" smtClean="0"/>
              <a:t>of faculty requests is </a:t>
            </a:r>
            <a:r>
              <a:rPr lang="en-US" sz="1800" b="1" dirty="0" smtClean="0"/>
              <a:t>developed</a:t>
            </a:r>
          </a:p>
          <a:p>
            <a:pPr eaLnBrk="1" hangingPunct="1"/>
            <a:r>
              <a:rPr lang="en-US" sz="1800" b="1" dirty="0" smtClean="0"/>
              <a:t>Prioritized list </a:t>
            </a:r>
            <a:r>
              <a:rPr lang="en-US" sz="1800" dirty="0" smtClean="0"/>
              <a:t>is </a:t>
            </a:r>
            <a:r>
              <a:rPr lang="en-US" sz="1800" b="1" dirty="0" smtClean="0"/>
              <a:t>sent forward </a:t>
            </a:r>
            <a:r>
              <a:rPr lang="en-US" sz="1800" dirty="0" smtClean="0"/>
              <a:t>to the PIE Committee for review</a:t>
            </a:r>
          </a:p>
          <a:p>
            <a:pPr eaLnBrk="1" hangingPunct="1"/>
            <a:r>
              <a:rPr lang="en-US" sz="1800" dirty="0" smtClean="0"/>
              <a:t>PIE </a:t>
            </a:r>
            <a:r>
              <a:rPr lang="en-US" sz="1800" b="1" dirty="0" smtClean="0"/>
              <a:t>approves and forwards </a:t>
            </a:r>
            <a:r>
              <a:rPr lang="en-US" sz="1800" dirty="0" smtClean="0"/>
              <a:t>the prioritized list to President’s Cabinet</a:t>
            </a:r>
          </a:p>
          <a:p>
            <a:pPr eaLnBrk="1" hangingPunct="1"/>
            <a:r>
              <a:rPr lang="en-US" sz="1800" dirty="0" smtClean="0"/>
              <a:t>The President’s Cabinet </a:t>
            </a:r>
            <a:r>
              <a:rPr lang="en-US" sz="1800" b="1" dirty="0" smtClean="0"/>
              <a:t>reviews and  approves </a:t>
            </a:r>
            <a:r>
              <a:rPr lang="en-US" sz="1800" dirty="0" smtClean="0"/>
              <a:t>and sends recommendation to President</a:t>
            </a:r>
          </a:p>
          <a:p>
            <a:pPr eaLnBrk="1" hangingPunct="1"/>
            <a:r>
              <a:rPr lang="en-US" sz="1800" dirty="0" smtClean="0"/>
              <a:t>The President </a:t>
            </a:r>
            <a:r>
              <a:rPr lang="en-US" sz="1800" b="1" dirty="0" smtClean="0"/>
              <a:t>assesses needs </a:t>
            </a:r>
            <a:r>
              <a:rPr lang="en-US" sz="1800" dirty="0" smtClean="0"/>
              <a:t>and </a:t>
            </a:r>
            <a:r>
              <a:rPr lang="en-US" sz="1800" b="1" dirty="0" smtClean="0"/>
              <a:t>approves</a:t>
            </a:r>
            <a:r>
              <a:rPr lang="en-US" sz="1800" dirty="0" smtClean="0"/>
              <a:t> list </a:t>
            </a:r>
            <a:r>
              <a:rPr lang="en-US" sz="1800" b="1" dirty="0" smtClean="0"/>
              <a:t>with or without adjustment</a:t>
            </a:r>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Consider</a:t>
            </a:r>
            <a:endParaRPr lang="en-US" dirty="0"/>
          </a:p>
        </p:txBody>
      </p:sp>
      <p:sp>
        <p:nvSpPr>
          <p:cNvPr id="4" name="Content Placeholder 3"/>
          <p:cNvSpPr>
            <a:spLocks noGrp="1"/>
          </p:cNvSpPr>
          <p:nvPr>
            <p:ph idx="1"/>
          </p:nvPr>
        </p:nvSpPr>
        <p:spPr/>
        <p:txBody>
          <a:bodyPr/>
          <a:lstStyle/>
          <a:p>
            <a:r>
              <a:rPr lang="en-US" sz="1800" dirty="0" smtClean="0"/>
              <a:t>Separate position request for each position requested </a:t>
            </a:r>
          </a:p>
          <a:p>
            <a:r>
              <a:rPr lang="en-US" sz="1800" dirty="0" smtClean="0"/>
              <a:t>Clearly detail differences and priority of each position</a:t>
            </a:r>
          </a:p>
          <a:p>
            <a:r>
              <a:rPr lang="en-US" sz="1800" dirty="0" smtClean="0"/>
              <a:t>Need for new faculty positions must be identified and justified within Program Review.</a:t>
            </a:r>
          </a:p>
          <a:p>
            <a:r>
              <a:rPr lang="en-US" sz="1800" dirty="0" smtClean="0"/>
              <a:t>Final decision rests with President</a:t>
            </a:r>
          </a:p>
          <a:p>
            <a:r>
              <a:rPr lang="en-US" sz="1800" dirty="0" smtClean="0"/>
              <a:t>Effective requests require the use of qualitative and quantitative data.</a:t>
            </a:r>
          </a:p>
          <a:p>
            <a:r>
              <a:rPr lang="en-US" sz="1800" dirty="0" smtClean="0"/>
              <a:t>Outcomes assessment data should be considered when drafting request</a:t>
            </a:r>
            <a:endParaRPr lang="en-US" sz="1800" dirty="0"/>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Request Form - Overview</a:t>
            </a:r>
          </a:p>
        </p:txBody>
      </p:sp>
      <p:sp>
        <p:nvSpPr>
          <p:cNvPr id="5" name="Content Placeholder 4"/>
          <p:cNvSpPr>
            <a:spLocks noGrp="1"/>
          </p:cNvSpPr>
          <p:nvPr>
            <p:ph sz="half" idx="2"/>
          </p:nvPr>
        </p:nvSpPr>
        <p:spPr/>
        <p:txBody>
          <a:bodyPr/>
          <a:lstStyle/>
          <a:p>
            <a:r>
              <a:rPr lang="en-US" dirty="0" smtClean="0"/>
              <a:t>Criteria to Address</a:t>
            </a:r>
          </a:p>
          <a:p>
            <a:pPr lvl="1"/>
            <a:r>
              <a:rPr lang="en-US" dirty="0" smtClean="0"/>
              <a:t>Four Items</a:t>
            </a:r>
          </a:p>
          <a:p>
            <a:pPr lvl="2"/>
            <a:r>
              <a:rPr lang="en-US" dirty="0" smtClean="0"/>
              <a:t>Tenured/Tenure Track vs. Part-time Ratio percentage/Total </a:t>
            </a:r>
            <a:r>
              <a:rPr lang="en-US" dirty="0" smtClean="0"/>
              <a:t>FTEF/Efficiency</a:t>
            </a:r>
            <a:endParaRPr lang="en-US" dirty="0" smtClean="0"/>
          </a:p>
          <a:p>
            <a:pPr lvl="2"/>
            <a:r>
              <a:rPr lang="en-US" dirty="0" smtClean="0"/>
              <a:t>Description of and Rationale for Position/Assignment</a:t>
            </a:r>
          </a:p>
          <a:p>
            <a:pPr lvl="2"/>
            <a:r>
              <a:rPr lang="en-US" dirty="0" smtClean="0"/>
              <a:t>Enhancement of Program/Service Area</a:t>
            </a:r>
          </a:p>
          <a:p>
            <a:pPr lvl="2"/>
            <a:r>
              <a:rPr lang="en-US" dirty="0" smtClean="0"/>
              <a:t>Other considerations</a:t>
            </a:r>
          </a:p>
        </p:txBody>
      </p:sp>
      <p:sp>
        <p:nvSpPr>
          <p:cNvPr id="2" name="Content Placeholder 1"/>
          <p:cNvSpPr>
            <a:spLocks noGrp="1"/>
          </p:cNvSpPr>
          <p:nvPr>
            <p:ph sz="half" idx="1"/>
          </p:nvPr>
        </p:nvSpPr>
        <p:spPr/>
        <p:txBody>
          <a:bodyPr/>
          <a:lstStyle/>
          <a:p>
            <a:r>
              <a:rPr lang="en-US" dirty="0" smtClean="0">
                <a:hlinkClick r:id="rId3"/>
              </a:rPr>
              <a:t>Request Form</a:t>
            </a:r>
            <a:endParaRPr lang="en-US" dirty="0"/>
          </a:p>
        </p:txBody>
      </p:sp>
    </p:spTree>
    <p:extLst>
      <p:ext uri="{BB962C8B-B14F-4D97-AF65-F5344CB8AC3E}">
        <p14:creationId xmlns:p14="http://schemas.microsoft.com/office/powerpoint/2010/main" val="3585461580"/>
      </p:ext>
    </p:extLst>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Rubric</a:t>
            </a:r>
            <a:endParaRPr lang="en-US" dirty="0"/>
          </a:p>
        </p:txBody>
      </p:sp>
      <p:sp>
        <p:nvSpPr>
          <p:cNvPr id="8194" name="Rectangle 2"/>
          <p:cNvSpPr>
            <a:spLocks noChangeArrowheads="1"/>
          </p:cNvSpPr>
          <p:nvPr/>
        </p:nvSpPr>
        <p:spPr bwMode="auto">
          <a:xfrm>
            <a:off x="0" y="1066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San Diego Mesa College</a:t>
            </a:r>
            <a:b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Faculty Hiring Prioritization</a:t>
            </a:r>
            <a:r>
              <a:rPr kumimoji="0" lang="en-US"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Scoring Rubric</a:t>
            </a:r>
            <a:endParaRPr kumimoji="0" lang="en-US" sz="1800" b="0" i="0" u="none" strike="noStrike" cap="none" normalizeH="0" baseline="0" dirty="0" smtClean="0">
              <a:ln>
                <a:noFill/>
              </a:ln>
              <a:solidFill>
                <a:schemeClr val="tx1"/>
              </a:solidFill>
              <a:effectLst/>
              <a:latin typeface="Arial" pitchFamily="34" charset="0"/>
            </a:endParaRPr>
          </a:p>
        </p:txBody>
      </p:sp>
      <p:pic>
        <p:nvPicPr>
          <p:cNvPr id="3" name="Picture 2"/>
          <p:cNvPicPr>
            <a:picLocks noChangeAspect="1"/>
          </p:cNvPicPr>
          <p:nvPr/>
        </p:nvPicPr>
        <p:blipFill>
          <a:blip r:embed="rId2"/>
          <a:stretch>
            <a:fillRect/>
          </a:stretch>
        </p:blipFill>
        <p:spPr>
          <a:xfrm>
            <a:off x="971550" y="1524000"/>
            <a:ext cx="7200900" cy="5059580"/>
          </a:xfrm>
          <a:prstGeom prst="rect">
            <a:avLst/>
          </a:prstGeom>
        </p:spPr>
      </p:pic>
    </p:spTree>
    <p:extLst>
      <p:ext uri="{BB962C8B-B14F-4D97-AF65-F5344CB8AC3E}">
        <p14:creationId xmlns:p14="http://schemas.microsoft.com/office/powerpoint/2010/main" val="1979891843"/>
      </p:ext>
    </p:extLst>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Scorecard Overview MSSC">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99504</TotalTime>
  <Words>1589</Words>
  <Application>Microsoft Office PowerPoint</Application>
  <PresentationFormat>On-screen Show (4:3)</PresentationFormat>
  <Paragraphs>116</Paragraphs>
  <Slides>17</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굴림</vt:lpstr>
      <vt:lpstr>Times New Roman</vt:lpstr>
      <vt:lpstr>Scorecard Overview MSSC</vt:lpstr>
      <vt:lpstr>Requesting a Faculty Position</vt:lpstr>
      <vt:lpstr>Agenda</vt:lpstr>
      <vt:lpstr>Purpose of Committee</vt:lpstr>
      <vt:lpstr>Membership of Committee</vt:lpstr>
      <vt:lpstr>Present Committee</vt:lpstr>
      <vt:lpstr>Process Overview</vt:lpstr>
      <vt:lpstr>Points to Consider</vt:lpstr>
      <vt:lpstr>Request Form - Overview</vt:lpstr>
      <vt:lpstr>Rubric</vt:lpstr>
      <vt:lpstr>Data –  FTEF Ratio/Efficiency</vt:lpstr>
      <vt:lpstr>Data –  Efficiency Analysis/Department Data</vt:lpstr>
      <vt:lpstr> 2. Description of and Rationale for Position/Assignment: Describe all aspects of the position, including non-teaching assignments, and the need for the position supported with relevant data as provided by the Office of Institutional Effectiveness (OIE). (750 word limit)</vt:lpstr>
      <vt:lpstr>2. Description of and Rationale for Position/Assignment: Describe all aspects of the position, including non-teaching assignments, and the need for the position supported with relevant data as provided by the Office of Institutional Effectiveness. (750 word limit)</vt:lpstr>
      <vt:lpstr>2. Description of and Rationale for Position/Assignment: Describe all aspects of the position, including non-teaching assignments, and the need for the position supported with relevant data as provided by the Office of Institutional Effectiveness. (750 word limit) (Counseling)</vt:lpstr>
      <vt:lpstr>3. How will the addition of new tenure track faculty enhance your program/service area? (500 word limit)</vt:lpstr>
      <vt:lpstr>4. Other considerations/data that support your recommendation not covered in questions 1-3. (250 word limit)</vt:lpstr>
      <vt:lpstr>Thank You &amp; Questions</vt:lpstr>
    </vt:vector>
  </TitlesOfParts>
  <Company>SDCCD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CCC Scorecard</dc:title>
  <dc:creator>Bri Hays</dc:creator>
  <cp:lastModifiedBy>Andrew MacNeill</cp:lastModifiedBy>
  <cp:revision>577</cp:revision>
  <dcterms:created xsi:type="dcterms:W3CDTF">2013-04-16T17:15:35Z</dcterms:created>
  <dcterms:modified xsi:type="dcterms:W3CDTF">2019-12-04T20:51:43Z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TC100690401033</vt:lpwstr>
  </property>
</Properties>
</file>