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5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7" r:id="rId10"/>
    <p:sldId id="266" r:id="rId11"/>
    <p:sldId id="268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DD6FB-EA2C-4499-BC47-CD82108B2C7E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E5D9B-0C5B-4823-96D6-7CFC7865E8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707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AE5D9B-0C5B-4823-96D6-7CFC7865E83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790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2F2C-A36C-44AE-9CF3-17CAA27D4710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50530-A2FE-4BAB-BB42-D706034F308D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2F2C-A36C-44AE-9CF3-17CAA27D4710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50530-A2FE-4BAB-BB42-D706034F30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2F2C-A36C-44AE-9CF3-17CAA27D4710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50530-A2FE-4BAB-BB42-D706034F30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2F2C-A36C-44AE-9CF3-17CAA27D4710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50530-A2FE-4BAB-BB42-D706034F30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2F2C-A36C-44AE-9CF3-17CAA27D4710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50530-A2FE-4BAB-BB42-D706034F308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2F2C-A36C-44AE-9CF3-17CAA27D4710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50530-A2FE-4BAB-BB42-D706034F30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2F2C-A36C-44AE-9CF3-17CAA27D4710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50530-A2FE-4BAB-BB42-D706034F30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2F2C-A36C-44AE-9CF3-17CAA27D4710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50530-A2FE-4BAB-BB42-D706034F30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2F2C-A36C-44AE-9CF3-17CAA27D4710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50530-A2FE-4BAB-BB42-D706034F30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2F2C-A36C-44AE-9CF3-17CAA27D4710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50530-A2FE-4BAB-BB42-D706034F308D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72F2C-A36C-44AE-9CF3-17CAA27D4710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50530-A2FE-4BAB-BB42-D706034F308D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B72F2C-A36C-44AE-9CF3-17CAA27D4710}" type="datetimeFigureOut">
              <a:rPr lang="en-US" smtClean="0"/>
              <a:t>5/23/2017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4550530-A2FE-4BAB-BB42-D706034F308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sdmesa.edu/college-services/administrative-services/form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066800"/>
          </a:xfrm>
        </p:spPr>
        <p:txBody>
          <a:bodyPr/>
          <a:lstStyle/>
          <a:p>
            <a:r>
              <a:rPr lang="en-US" dirty="0" smtClean="0"/>
              <a:t>Travel and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743200"/>
            <a:ext cx="4114800" cy="1981200"/>
          </a:xfrm>
        </p:spPr>
        <p:txBody>
          <a:bodyPr/>
          <a:lstStyle/>
          <a:p>
            <a:r>
              <a:rPr lang="en-US" dirty="0" smtClean="0"/>
              <a:t>How you can prepare for </a:t>
            </a:r>
            <a:r>
              <a:rPr lang="en-US" dirty="0" smtClean="0"/>
              <a:t>the adventure </a:t>
            </a:r>
            <a:r>
              <a:rPr lang="en-US" dirty="0" smtClean="0"/>
              <a:t>of </a:t>
            </a:r>
            <a:r>
              <a:rPr lang="en-US" dirty="0" smtClean="0"/>
              <a:t>PeopleSoft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ClassiCon</a:t>
            </a:r>
            <a:r>
              <a:rPr lang="en-US" dirty="0" smtClean="0"/>
              <a:t> 2017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3771901"/>
            <a:ext cx="1589437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637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Pre-Payment FAQs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599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How do I know if an expense can </a:t>
            </a:r>
            <a:r>
              <a:rPr lang="en-US" dirty="0" smtClean="0"/>
              <a:t>truly be pre-paid, regardless if </a:t>
            </a:r>
            <a:r>
              <a:rPr lang="en-US" dirty="0" smtClean="0"/>
              <a:t>it’s on my pre-</a:t>
            </a:r>
            <a:r>
              <a:rPr lang="en-US" dirty="0" err="1" smtClean="0"/>
              <a:t>auth</a:t>
            </a:r>
            <a:r>
              <a:rPr lang="en-US" dirty="0" smtClean="0"/>
              <a:t> and TA?</a:t>
            </a:r>
          </a:p>
          <a:p>
            <a:pPr lvl="1"/>
            <a:r>
              <a:rPr lang="en-US" dirty="0" smtClean="0"/>
              <a:t>Please contact Business Services to confirm if the vendor is in the system. </a:t>
            </a:r>
            <a:endParaRPr lang="en-US" dirty="0" smtClean="0"/>
          </a:p>
          <a:p>
            <a:pPr lvl="1"/>
            <a:r>
              <a:rPr lang="en-US" dirty="0" smtClean="0"/>
              <a:t>It </a:t>
            </a:r>
            <a:r>
              <a:rPr lang="en-US" dirty="0" smtClean="0"/>
              <a:t>is the traveler’s responsibility to confirm if the vendor accepts checks and to make sure payment deadlines are met (i.e. registration deadlines</a:t>
            </a:r>
            <a:r>
              <a:rPr lang="en-US" dirty="0" smtClean="0"/>
              <a:t>).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smtClean="0"/>
              <a:t>What are the limits on a Cash Advance?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cash advances, the minimum is $</a:t>
            </a:r>
            <a:r>
              <a:rPr lang="en-US" dirty="0" smtClean="0"/>
              <a:t>200.00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all of the advance is not used, the traveler will have to reimburse SDCCD for the unused </a:t>
            </a:r>
            <a:r>
              <a:rPr lang="en-US" dirty="0" smtClean="0"/>
              <a:t>funds.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669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Pre-Payment </a:t>
            </a:r>
            <a:r>
              <a:rPr lang="en-US" dirty="0" smtClean="0"/>
              <a:t>FAQs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What are additional expenses which can be covered under pre-payments / district paid travel?</a:t>
            </a:r>
          </a:p>
          <a:p>
            <a:pPr lvl="1"/>
            <a:r>
              <a:rPr lang="en-US" dirty="0"/>
              <a:t>Air fare (through Balboa Travel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Hotel</a:t>
            </a:r>
          </a:p>
          <a:p>
            <a:pPr lvl="1"/>
            <a:r>
              <a:rPr lang="en-US" dirty="0"/>
              <a:t>Conference </a:t>
            </a:r>
            <a:r>
              <a:rPr lang="en-US" dirty="0" smtClean="0"/>
              <a:t>Registration</a:t>
            </a:r>
            <a:endParaRPr lang="en-US" dirty="0"/>
          </a:p>
          <a:p>
            <a:pPr lvl="1"/>
            <a:r>
              <a:rPr lang="en-US" dirty="0" smtClean="0"/>
              <a:t>Meals</a:t>
            </a:r>
          </a:p>
          <a:p>
            <a:pPr lvl="1"/>
            <a:r>
              <a:rPr lang="en-US" dirty="0" smtClean="0"/>
              <a:t>Transportation, and miscellaneous </a:t>
            </a:r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smtClean="0"/>
              <a:t>When </a:t>
            </a:r>
            <a:r>
              <a:rPr lang="en-US" dirty="0"/>
              <a:t>and How do I request pre-payments or cash advances (district paid travel)?</a:t>
            </a:r>
          </a:p>
          <a:p>
            <a:pPr lvl="1"/>
            <a:r>
              <a:rPr lang="en-US" dirty="0"/>
              <a:t>Once you receive email notification that your TA has been approved, please contact Business Services x2771. All pre-payments and cash advances are processed through Business Services.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900" y="1981200"/>
            <a:ext cx="2362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8907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Expense Report FAQs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76400"/>
            <a:ext cx="8458199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I’ve completed my travel. </a:t>
            </a:r>
            <a:r>
              <a:rPr lang="en-US" dirty="0" smtClean="0"/>
              <a:t>Am I done in PeopleSoft? </a:t>
            </a:r>
            <a:r>
              <a:rPr lang="en-US" b="1" dirty="0" smtClean="0"/>
              <a:t>No!</a:t>
            </a:r>
            <a:endParaRPr lang="en-US" b="1" dirty="0" smtClean="0"/>
          </a:p>
          <a:p>
            <a:pPr lvl="1"/>
            <a:r>
              <a:rPr lang="en-US" dirty="0" smtClean="0"/>
              <a:t>An expense report must be submitted to close out your travel authorization. </a:t>
            </a:r>
          </a:p>
          <a:p>
            <a:pPr lvl="1"/>
            <a:r>
              <a:rPr lang="en-US" dirty="0" smtClean="0"/>
              <a:t>The expense report is a separate process and must be linked to your TA. </a:t>
            </a:r>
          </a:p>
          <a:p>
            <a:pPr lvl="1"/>
            <a:r>
              <a:rPr lang="en-US" dirty="0" smtClean="0"/>
              <a:t>The expense report is how you will be reimbursed for your actual expenses and to reconcile any pre-payments</a:t>
            </a:r>
            <a:r>
              <a:rPr lang="en-US" dirty="0" smtClean="0"/>
              <a:t>.</a:t>
            </a:r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smtClean="0"/>
              <a:t>I’ve gone over my approved TA amount. Now what?</a:t>
            </a:r>
          </a:p>
          <a:p>
            <a:pPr lvl="1"/>
            <a:r>
              <a:rPr lang="en-US" dirty="0" smtClean="0"/>
              <a:t>Please contact the budget manager to see if additional funding is </a:t>
            </a:r>
            <a:r>
              <a:rPr lang="en-US" dirty="0" smtClean="0"/>
              <a:t>available.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additional funding is approved, the Pre-</a:t>
            </a:r>
            <a:r>
              <a:rPr lang="en-US" dirty="0" err="1" smtClean="0"/>
              <a:t>Auth</a:t>
            </a:r>
            <a:r>
              <a:rPr lang="en-US" dirty="0" smtClean="0"/>
              <a:t> needs to be updated to reflect this new amount with new signatures and dates.</a:t>
            </a:r>
          </a:p>
        </p:txBody>
      </p:sp>
    </p:spTree>
    <p:extLst>
      <p:ext uri="{BB962C8B-B14F-4D97-AF65-F5344CB8AC3E}">
        <p14:creationId xmlns:p14="http://schemas.microsoft.com/office/powerpoint/2010/main" val="36346413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/>
              <a:t>Expense Report </a:t>
            </a:r>
            <a:r>
              <a:rPr lang="en-US" dirty="0" smtClean="0"/>
              <a:t>FAQs Contd.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599" cy="4678363"/>
          </a:xfrm>
        </p:spPr>
        <p:txBody>
          <a:bodyPr>
            <a:normAutofit/>
          </a:bodyPr>
          <a:lstStyle/>
          <a:p>
            <a:r>
              <a:rPr lang="en-US" dirty="0" smtClean="0"/>
              <a:t>How long to I have to enter my Expense Report after I get back?</a:t>
            </a:r>
          </a:p>
          <a:p>
            <a:pPr lvl="1"/>
            <a:r>
              <a:rPr lang="en-US" dirty="0" smtClean="0"/>
              <a:t>Per district policy, you have 10 days to from your return date to enter your expense report. </a:t>
            </a:r>
            <a:endParaRPr lang="en-US" dirty="0"/>
          </a:p>
          <a:p>
            <a:pPr lvl="1"/>
            <a:r>
              <a:rPr lang="en-US" dirty="0" smtClean="0"/>
              <a:t>If you go past these 10 days, please contact Business Services x2771</a:t>
            </a:r>
            <a:r>
              <a:rPr lang="en-US" dirty="0" smtClean="0"/>
              <a:t>.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smtClean="0"/>
              <a:t>What needs to be attached to my Expense Report?</a:t>
            </a:r>
          </a:p>
          <a:p>
            <a:pPr lvl="1"/>
            <a:r>
              <a:rPr lang="en-US" dirty="0" smtClean="0"/>
              <a:t>Pre-Authorization Form</a:t>
            </a:r>
          </a:p>
          <a:p>
            <a:pPr lvl="1"/>
            <a:r>
              <a:rPr lang="en-US" dirty="0" smtClean="0"/>
              <a:t>Name badge (if provided)</a:t>
            </a:r>
          </a:p>
          <a:p>
            <a:pPr lvl="1"/>
            <a:r>
              <a:rPr lang="en-US" dirty="0" smtClean="0"/>
              <a:t>Conference Agenda</a:t>
            </a:r>
          </a:p>
          <a:p>
            <a:pPr lvl="1"/>
            <a:r>
              <a:rPr lang="en-US" dirty="0" smtClean="0"/>
              <a:t>Receipts for all expenses</a:t>
            </a:r>
            <a:endParaRPr lang="en-US" dirty="0"/>
          </a:p>
          <a:p>
            <a:pPr marL="301943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782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So what is the process anyway?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525963"/>
          </a:xfrm>
        </p:spPr>
        <p:txBody>
          <a:bodyPr/>
          <a:lstStyle/>
          <a:p>
            <a:r>
              <a:rPr lang="en-US" dirty="0" smtClean="0"/>
              <a:t>There are 2 basic </a:t>
            </a:r>
            <a:r>
              <a:rPr lang="en-US" dirty="0" smtClean="0"/>
              <a:t>routes </a:t>
            </a:r>
            <a:r>
              <a:rPr lang="en-US" dirty="0" smtClean="0"/>
              <a:t>any given TA will follow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Employee </a:t>
            </a:r>
            <a:r>
              <a:rPr lang="en-US" dirty="0" smtClean="0"/>
              <a:t>Paid</a:t>
            </a:r>
            <a:endParaRPr lang="en-US" dirty="0"/>
          </a:p>
          <a:p>
            <a:pPr lvl="1"/>
            <a:r>
              <a:rPr lang="en-US" dirty="0" smtClean="0"/>
              <a:t>District </a:t>
            </a:r>
            <a:r>
              <a:rPr lang="en-US" dirty="0" smtClean="0"/>
              <a:t>Paid (pre-pay, cash advance)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Both routes start with the Pre-Authorization Travel Form, and end with an Expense Report.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294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31838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Pre-Authorization Travel Form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4876800"/>
          </a:xfrm>
        </p:spPr>
        <p:txBody>
          <a:bodyPr>
            <a:normAutofit/>
          </a:bodyPr>
          <a:lstStyle/>
          <a:p>
            <a:r>
              <a:rPr lang="en-US" dirty="0"/>
              <a:t>This is a MANDATORY form for ALL travelers before ANY Travel Authorization can be entered in </a:t>
            </a:r>
            <a:r>
              <a:rPr lang="en-US" dirty="0" smtClean="0"/>
              <a:t>PeopleSoft:</a:t>
            </a:r>
          </a:p>
          <a:p>
            <a:pPr lvl="1"/>
            <a:r>
              <a:rPr lang="en-US" dirty="0">
                <a:hlinkClick r:id="rId2"/>
              </a:rPr>
              <a:t>http://www.sdmesa.edu/college-services/administrative-services/forms/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Along with this form, you will need to bring travel </a:t>
            </a:r>
            <a:r>
              <a:rPr lang="en-US" dirty="0" smtClean="0"/>
              <a:t>documents, presented </a:t>
            </a:r>
            <a:r>
              <a:rPr lang="en-US" dirty="0"/>
              <a:t>later in the FAQs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form is in excel so you can populate / print, </a:t>
            </a:r>
          </a:p>
          <a:p>
            <a:pPr marL="365760" lvl="1" indent="0">
              <a:buNone/>
            </a:pPr>
            <a:r>
              <a:rPr lang="en-US" dirty="0"/>
              <a:t> </a:t>
            </a:r>
            <a:r>
              <a:rPr lang="en-US" dirty="0" smtClean="0"/>
              <a:t>  or print / fill manually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 smtClean="0"/>
              <a:t>form needs to be completed </a:t>
            </a:r>
            <a:r>
              <a:rPr lang="en-US" dirty="0" smtClean="0"/>
              <a:t>with:</a:t>
            </a:r>
          </a:p>
          <a:p>
            <a:pPr lvl="1"/>
            <a:r>
              <a:rPr lang="en-US" dirty="0" smtClean="0"/>
              <a:t>Budget number(s)</a:t>
            </a:r>
          </a:p>
          <a:p>
            <a:pPr lvl="1"/>
            <a:r>
              <a:rPr lang="en-US" dirty="0" smtClean="0"/>
              <a:t>Original signatures of </a:t>
            </a:r>
            <a:r>
              <a:rPr lang="en-US" dirty="0" smtClean="0"/>
              <a:t>budget </a:t>
            </a:r>
            <a:r>
              <a:rPr lang="en-US" dirty="0" smtClean="0"/>
              <a:t>manager and </a:t>
            </a:r>
            <a:endParaRPr lang="en-US" dirty="0" smtClean="0"/>
          </a:p>
          <a:p>
            <a:pPr marL="365760" lvl="1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/>
              <a:t>direct </a:t>
            </a:r>
            <a:r>
              <a:rPr lang="en-US" dirty="0" smtClean="0"/>
              <a:t>supervisor.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352800"/>
            <a:ext cx="2286001" cy="3217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4357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Employee Paid Travel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Travel </a:t>
            </a:r>
            <a:r>
              <a:rPr lang="en-US" dirty="0" smtClean="0"/>
              <a:t>Authorizations (TA) </a:t>
            </a:r>
            <a:r>
              <a:rPr lang="en-US" dirty="0" smtClean="0"/>
              <a:t>should be entered for approval in PeopleSoft </a:t>
            </a:r>
            <a:r>
              <a:rPr lang="en-US" b="1" dirty="0" smtClean="0"/>
              <a:t>at minimum 4 weeks in advance</a:t>
            </a:r>
          </a:p>
          <a:p>
            <a:endParaRPr lang="en-US" dirty="0"/>
          </a:p>
          <a:p>
            <a:r>
              <a:rPr lang="en-US" dirty="0" smtClean="0"/>
              <a:t>The TA MUST be approved before the travel happens</a:t>
            </a:r>
          </a:p>
          <a:p>
            <a:endParaRPr lang="en-US" dirty="0" smtClean="0"/>
          </a:p>
          <a:p>
            <a:r>
              <a:rPr lang="en-US" dirty="0" smtClean="0"/>
              <a:t>Please note the process we are </a:t>
            </a:r>
            <a:r>
              <a:rPr lang="en-US" dirty="0" smtClean="0"/>
              <a:t>about to show i</a:t>
            </a:r>
            <a:r>
              <a:rPr lang="en-US" dirty="0" smtClean="0"/>
              <a:t>s a basic workflow and does not account for all special circumstances.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31654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dirty="0" smtClean="0"/>
              <a:t>District </a:t>
            </a:r>
            <a:r>
              <a:rPr lang="en-US" dirty="0" smtClean="0"/>
              <a:t>Paid (it’s a little different)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990600"/>
            <a:ext cx="7848600" cy="480060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/>
              <a:t>Travel Authorizations should be entered for approval in </a:t>
            </a:r>
            <a:r>
              <a:rPr lang="en-US" b="1" dirty="0"/>
              <a:t>PeopleSoft at minimum </a:t>
            </a:r>
            <a:r>
              <a:rPr lang="en-US" b="1" dirty="0" smtClean="0"/>
              <a:t>6 </a:t>
            </a:r>
            <a:r>
              <a:rPr lang="en-US" b="1" dirty="0"/>
              <a:t>weeks in </a:t>
            </a:r>
            <a:r>
              <a:rPr lang="en-US" b="1" dirty="0" smtClean="0"/>
              <a:t>advance.</a:t>
            </a:r>
          </a:p>
          <a:p>
            <a:endParaRPr lang="en-US" dirty="0"/>
          </a:p>
          <a:p>
            <a:r>
              <a:rPr lang="en-US" dirty="0" smtClean="0"/>
              <a:t>Traveler’s can have District Pre-Pay for the following common expenses:</a:t>
            </a:r>
          </a:p>
          <a:p>
            <a:pPr lvl="1"/>
            <a:r>
              <a:rPr lang="en-US" dirty="0" smtClean="0"/>
              <a:t>Air fare (through Balboa Travel)</a:t>
            </a:r>
          </a:p>
          <a:p>
            <a:pPr lvl="1"/>
            <a:r>
              <a:rPr lang="en-US" dirty="0" smtClean="0"/>
              <a:t>Hotel</a:t>
            </a:r>
          </a:p>
          <a:p>
            <a:pPr lvl="1"/>
            <a:r>
              <a:rPr lang="en-US" dirty="0" smtClean="0"/>
              <a:t>Conference Registration</a:t>
            </a:r>
          </a:p>
          <a:p>
            <a:pPr lvl="1"/>
            <a:r>
              <a:rPr lang="en-US" dirty="0" smtClean="0"/>
              <a:t>Meals</a:t>
            </a:r>
          </a:p>
          <a:p>
            <a:pPr lvl="1"/>
            <a:r>
              <a:rPr lang="en-US" dirty="0" smtClean="0"/>
              <a:t>The Complete list will be addressed in the FAQs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TA MUST be approved before the travel </a:t>
            </a:r>
            <a:r>
              <a:rPr lang="en-US" dirty="0" smtClean="0"/>
              <a:t>happens and in </a:t>
            </a:r>
            <a:r>
              <a:rPr lang="en-US" dirty="0" smtClean="0"/>
              <a:t>order for pre-payments to be processed.</a:t>
            </a:r>
            <a:endParaRPr lang="en-US" dirty="0"/>
          </a:p>
          <a:p>
            <a:endParaRPr lang="en-US" dirty="0"/>
          </a:p>
          <a:p>
            <a:r>
              <a:rPr lang="en-US" dirty="0"/>
              <a:t>Please note the process we are about to show is a basic workflow and does not account for all special circumstances.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617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dirty="0" smtClean="0"/>
              <a:t>TA FAQs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When do I need to enter a </a:t>
            </a:r>
            <a:r>
              <a:rPr lang="en-US" dirty="0" smtClean="0"/>
              <a:t>TA?</a:t>
            </a:r>
            <a:endParaRPr lang="en-US" dirty="0"/>
          </a:p>
          <a:p>
            <a:pPr lvl="1"/>
            <a:r>
              <a:rPr lang="en-US" dirty="0"/>
              <a:t>Verify with Business Services if you have access to PeopleSoft: Travel and </a:t>
            </a:r>
            <a:r>
              <a:rPr lang="en-US" dirty="0" smtClean="0"/>
              <a:t>Expense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you have travel with expenses, a TA </a:t>
            </a:r>
          </a:p>
          <a:p>
            <a:pPr marL="365760" lvl="1" indent="0">
              <a:buNone/>
            </a:pPr>
            <a:r>
              <a:rPr lang="en-US" dirty="0" smtClean="0"/>
              <a:t>    needs </a:t>
            </a:r>
            <a:r>
              <a:rPr lang="en-US" dirty="0"/>
              <a:t>to be entered and approved in </a:t>
            </a:r>
          </a:p>
          <a:p>
            <a:pPr marL="365760" lvl="1" indent="0">
              <a:buNone/>
            </a:pPr>
            <a:r>
              <a:rPr lang="en-US" dirty="0" smtClean="0"/>
              <a:t>    PeopleSoft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If you have travel WITHOUT expenses, </a:t>
            </a:r>
            <a:endParaRPr lang="en-US" dirty="0" smtClean="0"/>
          </a:p>
          <a:p>
            <a:pPr marL="365760" lvl="1" indent="0">
              <a:buNone/>
            </a:pPr>
            <a:r>
              <a:rPr lang="en-US" dirty="0"/>
              <a:t> </a:t>
            </a:r>
            <a:r>
              <a:rPr lang="en-US" dirty="0" smtClean="0"/>
              <a:t>  please </a:t>
            </a:r>
            <a:r>
              <a:rPr lang="en-US" dirty="0"/>
              <a:t>contact Payroll, you do not need to </a:t>
            </a:r>
            <a:endParaRPr lang="en-US" dirty="0" smtClean="0"/>
          </a:p>
          <a:p>
            <a:pPr marL="365760" lvl="1" indent="0">
              <a:buNone/>
            </a:pPr>
            <a:r>
              <a:rPr lang="en-US" dirty="0"/>
              <a:t> </a:t>
            </a:r>
            <a:r>
              <a:rPr lang="en-US" dirty="0" smtClean="0"/>
              <a:t>  submit </a:t>
            </a:r>
            <a:r>
              <a:rPr lang="en-US" dirty="0"/>
              <a:t>a TA.</a:t>
            </a:r>
          </a:p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 smtClean="0"/>
              <a:t>is the difference between a Pre-</a:t>
            </a:r>
            <a:r>
              <a:rPr lang="en-US" dirty="0" err="1" smtClean="0"/>
              <a:t>Auth</a:t>
            </a:r>
            <a:r>
              <a:rPr lang="en-US" dirty="0" smtClean="0"/>
              <a:t> Travel Form and a TA in PeopleSoft? Aren’t they the same</a:t>
            </a:r>
            <a:r>
              <a:rPr lang="en-US" dirty="0" smtClean="0"/>
              <a:t>? </a:t>
            </a:r>
            <a:r>
              <a:rPr lang="en-US" b="1" dirty="0" smtClean="0"/>
              <a:t>No!</a:t>
            </a:r>
            <a:endParaRPr lang="en-US" b="1" dirty="0" smtClean="0"/>
          </a:p>
          <a:p>
            <a:pPr lvl="1"/>
            <a:r>
              <a:rPr lang="en-US" dirty="0"/>
              <a:t>Your Pre-Authorization form confirms:</a:t>
            </a:r>
          </a:p>
          <a:p>
            <a:pPr lvl="2"/>
            <a:r>
              <a:rPr lang="en-US" dirty="0"/>
              <a:t>What expenses are being funded by what budgets</a:t>
            </a:r>
          </a:p>
          <a:p>
            <a:pPr lvl="2"/>
            <a:r>
              <a:rPr lang="en-US" dirty="0"/>
              <a:t>Demonstrates manager approval for the travel.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information from the Pre-</a:t>
            </a:r>
            <a:r>
              <a:rPr lang="en-US" dirty="0" err="1"/>
              <a:t>Auth</a:t>
            </a:r>
            <a:r>
              <a:rPr lang="en-US" dirty="0"/>
              <a:t> is then entered into your PeopleSoft </a:t>
            </a:r>
            <a:r>
              <a:rPr lang="en-US" dirty="0" smtClean="0"/>
              <a:t>TA</a:t>
            </a:r>
          </a:p>
          <a:p>
            <a:pPr lvl="2"/>
            <a:r>
              <a:rPr lang="en-US" dirty="0"/>
              <a:t>The PeopleSoft TA goes through another approval workflow to ensure funding is secured for your travel </a:t>
            </a:r>
            <a:r>
              <a:rPr lang="en-US" dirty="0" smtClean="0"/>
              <a:t>and…</a:t>
            </a:r>
          </a:p>
          <a:p>
            <a:pPr lvl="2"/>
            <a:r>
              <a:rPr lang="en-US" dirty="0" smtClean="0"/>
              <a:t>… </a:t>
            </a:r>
            <a:r>
              <a:rPr lang="en-US" dirty="0"/>
              <a:t>to account for your travel as a district employee</a:t>
            </a:r>
            <a:r>
              <a:rPr lang="en-US" dirty="0" smtClean="0"/>
              <a:t>.</a:t>
            </a:r>
            <a:endParaRPr lang="en-US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5" y="1752600"/>
            <a:ext cx="256074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9847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TA </a:t>
            </a:r>
            <a:r>
              <a:rPr lang="en-US" dirty="0" smtClean="0"/>
              <a:t>FAQs Contd.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6783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How far in advance should I enter my TA</a:t>
            </a:r>
            <a:r>
              <a:rPr lang="en-US" dirty="0" smtClean="0"/>
              <a:t>? The minimum times presented?</a:t>
            </a:r>
            <a:endParaRPr lang="en-US" dirty="0"/>
          </a:p>
          <a:p>
            <a:pPr lvl="1"/>
            <a:r>
              <a:rPr lang="en-US" dirty="0"/>
              <a:t>Ideally, as soon as you know you will be traveling. The </a:t>
            </a:r>
            <a:r>
              <a:rPr lang="en-US" dirty="0" smtClean="0"/>
              <a:t>times presented are </a:t>
            </a:r>
            <a:r>
              <a:rPr lang="en-US" dirty="0"/>
              <a:t>truly minimum times to provide enough notice to process </a:t>
            </a:r>
            <a:r>
              <a:rPr lang="en-US" dirty="0" smtClean="0"/>
              <a:t>the TA correctly or correct errors. </a:t>
            </a:r>
          </a:p>
          <a:p>
            <a:pPr lvl="1"/>
            <a:r>
              <a:rPr lang="en-US" dirty="0" smtClean="0"/>
              <a:t>These </a:t>
            </a:r>
            <a:r>
              <a:rPr lang="en-US" dirty="0"/>
              <a:t>minimum times do NOT include time for your travel </a:t>
            </a:r>
            <a:r>
              <a:rPr lang="en-US" dirty="0" smtClean="0"/>
              <a:t>Pre-Auth. Please </a:t>
            </a:r>
            <a:r>
              <a:rPr lang="en-US" dirty="0"/>
              <a:t>work with your budget managers and supervisors to get approval in advance of these minimum times</a:t>
            </a:r>
            <a:r>
              <a:rPr lang="en-US" dirty="0" smtClean="0"/>
              <a:t>.</a:t>
            </a:r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 smtClean="0"/>
              <a:t>are considered back up travel documents for my TA?</a:t>
            </a:r>
          </a:p>
          <a:p>
            <a:pPr lvl="1"/>
            <a:r>
              <a:rPr lang="en-US" dirty="0" smtClean="0"/>
              <a:t>Conference Registration Confirmation notices</a:t>
            </a:r>
          </a:p>
          <a:p>
            <a:pPr lvl="1"/>
            <a:r>
              <a:rPr lang="en-US" dirty="0" smtClean="0"/>
              <a:t>Conference Agenda</a:t>
            </a:r>
          </a:p>
          <a:p>
            <a:pPr lvl="1"/>
            <a:r>
              <a:rPr lang="en-US" dirty="0" smtClean="0"/>
              <a:t>Air fare reservation</a:t>
            </a:r>
          </a:p>
          <a:p>
            <a:pPr lvl="1"/>
            <a:r>
              <a:rPr lang="en-US" dirty="0" smtClean="0"/>
              <a:t>Hotel </a:t>
            </a:r>
            <a:r>
              <a:rPr lang="en-US" dirty="0" smtClean="0"/>
              <a:t>reservation</a:t>
            </a:r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smtClean="0"/>
              <a:t>What needs to be attached in my TA in PeopleSoft?</a:t>
            </a:r>
          </a:p>
          <a:p>
            <a:pPr lvl="1"/>
            <a:r>
              <a:rPr lang="en-US" dirty="0" smtClean="0"/>
              <a:t>Pre-Authorization and back up travel documents as noted </a:t>
            </a:r>
            <a:r>
              <a:rPr lang="en-US" dirty="0" smtClean="0"/>
              <a:t>above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3253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/>
              <a:t>TA </a:t>
            </a:r>
            <a:r>
              <a:rPr lang="en-US" dirty="0" smtClean="0"/>
              <a:t>FAQs </a:t>
            </a:r>
            <a:r>
              <a:rPr lang="en-US" dirty="0"/>
              <a:t>Contd.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305799" cy="4953000"/>
          </a:xfrm>
        </p:spPr>
        <p:txBody>
          <a:bodyPr>
            <a:normAutofit/>
          </a:bodyPr>
          <a:lstStyle/>
          <a:p>
            <a:r>
              <a:rPr lang="en-US" dirty="0"/>
              <a:t>I have multiple budget funding my travel. What should I do?</a:t>
            </a:r>
          </a:p>
          <a:p>
            <a:pPr lvl="1"/>
            <a:r>
              <a:rPr lang="en-US" dirty="0"/>
              <a:t>Contact Business Services x2771 to ensure budget numbers are properly entered into the </a:t>
            </a:r>
            <a:r>
              <a:rPr lang="en-US" dirty="0" smtClean="0"/>
              <a:t>TA</a:t>
            </a:r>
            <a:endParaRPr lang="en-US" dirty="0" smtClean="0"/>
          </a:p>
          <a:p>
            <a:r>
              <a:rPr lang="en-US" dirty="0" smtClean="0"/>
              <a:t>I </a:t>
            </a:r>
            <a:r>
              <a:rPr lang="en-US" dirty="0" smtClean="0"/>
              <a:t>want certain expenses pre-paid. How do I ask for this?</a:t>
            </a:r>
          </a:p>
          <a:p>
            <a:pPr lvl="1"/>
            <a:r>
              <a:rPr lang="en-US" dirty="0" smtClean="0"/>
              <a:t>Please reflect pre-payments on  both your pre-</a:t>
            </a:r>
            <a:r>
              <a:rPr lang="en-US" dirty="0" err="1" smtClean="0"/>
              <a:t>auth</a:t>
            </a:r>
            <a:r>
              <a:rPr lang="en-US" dirty="0" smtClean="0"/>
              <a:t> travel form AND your TA in </a:t>
            </a:r>
            <a:r>
              <a:rPr lang="en-US" dirty="0" smtClean="0"/>
              <a:t>PeopleSoft</a:t>
            </a:r>
            <a:endParaRPr lang="en-US" dirty="0" smtClean="0"/>
          </a:p>
          <a:p>
            <a:r>
              <a:rPr lang="en-US" dirty="0"/>
              <a:t>I’ve gone beyond the minimum time.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smtClean="0"/>
              <a:t>What </a:t>
            </a:r>
            <a:r>
              <a:rPr lang="en-US" dirty="0"/>
              <a:t>should I do?</a:t>
            </a:r>
          </a:p>
          <a:p>
            <a:pPr lvl="1"/>
            <a:r>
              <a:rPr lang="en-US" dirty="0" smtClean="0"/>
              <a:t>A TA must still be submitted and approved. </a:t>
            </a:r>
            <a:endParaRPr lang="en-US" dirty="0" smtClean="0"/>
          </a:p>
          <a:p>
            <a:pPr marL="365760" lvl="1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/>
              <a:t>Please </a:t>
            </a:r>
            <a:r>
              <a:rPr lang="en-US" dirty="0" smtClean="0"/>
              <a:t>work with Business Services if you have </a:t>
            </a:r>
            <a:endParaRPr lang="en-US" dirty="0" smtClean="0"/>
          </a:p>
          <a:p>
            <a:pPr marL="365760" lvl="1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/>
              <a:t>questions </a:t>
            </a:r>
            <a:r>
              <a:rPr lang="en-US" dirty="0" smtClean="0"/>
              <a:t>or concerns and to make sure the TA </a:t>
            </a:r>
            <a:endParaRPr lang="en-US" dirty="0" smtClean="0"/>
          </a:p>
          <a:p>
            <a:pPr marL="365760" lvl="1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/>
              <a:t>moves </a:t>
            </a:r>
            <a:r>
              <a:rPr lang="en-US" dirty="0" smtClean="0"/>
              <a:t>along in a timely manner</a:t>
            </a:r>
          </a:p>
        </p:txBody>
      </p:sp>
      <p:pic>
        <p:nvPicPr>
          <p:cNvPr id="5122" name="Picture 2" descr="Image result for dead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733800"/>
            <a:ext cx="26479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5119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 FAQs Contd.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981200"/>
            <a:ext cx="8458199" cy="4144963"/>
          </a:xfrm>
        </p:spPr>
        <p:txBody>
          <a:bodyPr/>
          <a:lstStyle/>
          <a:p>
            <a:r>
              <a:rPr lang="en-US" dirty="0" smtClean="0"/>
              <a:t>I entered my TA with time to spare, but it’s been a while and I still haven’t received my approval. What should I do?</a:t>
            </a:r>
          </a:p>
          <a:p>
            <a:pPr lvl="1"/>
            <a:r>
              <a:rPr lang="en-US" dirty="0" smtClean="0"/>
              <a:t>Please call Business Services x2771 to follow up on your TA</a:t>
            </a:r>
            <a:r>
              <a:rPr lang="en-US" dirty="0" smtClean="0"/>
              <a:t>.</a:t>
            </a:r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r>
              <a:rPr lang="en-US" dirty="0" smtClean="0"/>
              <a:t>You said my travel can’t happen without TA approval. How do I know if it’s approved? Doesn’t entering it count</a:t>
            </a:r>
            <a:r>
              <a:rPr lang="en-US" dirty="0" smtClean="0"/>
              <a:t>? </a:t>
            </a:r>
            <a:r>
              <a:rPr lang="en-US" b="1" dirty="0" smtClean="0"/>
              <a:t>No!</a:t>
            </a:r>
            <a:endParaRPr lang="en-US" b="1" dirty="0" smtClean="0"/>
          </a:p>
          <a:p>
            <a:pPr lvl="1"/>
            <a:r>
              <a:rPr lang="en-US" dirty="0" smtClean="0"/>
              <a:t>You </a:t>
            </a:r>
            <a:r>
              <a:rPr lang="en-US" dirty="0" smtClean="0"/>
              <a:t>will receive an email generated via PeopleSoft that your Travel Authorization has been approved.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96783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413</TotalTime>
  <Words>1121</Words>
  <Application>Microsoft Office PowerPoint</Application>
  <PresentationFormat>On-screen Show (4:3)</PresentationFormat>
  <Paragraphs>131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Thatch</vt:lpstr>
      <vt:lpstr>Travel and You</vt:lpstr>
      <vt:lpstr>So what is the process anyway?</vt:lpstr>
      <vt:lpstr>The Pre-Authorization Travel Form</vt:lpstr>
      <vt:lpstr>Employee Paid Travel</vt:lpstr>
      <vt:lpstr>District Paid (it’s a little different)</vt:lpstr>
      <vt:lpstr>TA FAQs</vt:lpstr>
      <vt:lpstr>TA FAQs Contd.</vt:lpstr>
      <vt:lpstr>TA FAQs Contd.</vt:lpstr>
      <vt:lpstr>TA FAQs Contd.</vt:lpstr>
      <vt:lpstr>Pre-Payment FAQs</vt:lpstr>
      <vt:lpstr>Pre-Payment FAQs Contd.</vt:lpstr>
      <vt:lpstr>Expense Report FAQs</vt:lpstr>
      <vt:lpstr>Expense Report FAQs Contd.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Travel and You</dc:title>
  <dc:creator>test</dc:creator>
  <cp:lastModifiedBy>test</cp:lastModifiedBy>
  <cp:revision>15</cp:revision>
  <dcterms:created xsi:type="dcterms:W3CDTF">2017-05-22T16:28:04Z</dcterms:created>
  <dcterms:modified xsi:type="dcterms:W3CDTF">2017-05-23T19:34:40Z</dcterms:modified>
</cp:coreProperties>
</file>