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9" r:id="rId3"/>
    <p:sldId id="262" r:id="rId4"/>
    <p:sldId id="281" r:id="rId5"/>
    <p:sldId id="261" r:id="rId6"/>
    <p:sldId id="294" r:id="rId7"/>
    <p:sldId id="282" r:id="rId8"/>
    <p:sldId id="288" r:id="rId9"/>
    <p:sldId id="293" r:id="rId10"/>
    <p:sldId id="283" r:id="rId11"/>
    <p:sldId id="289" r:id="rId12"/>
    <p:sldId id="291" r:id="rId13"/>
    <p:sldId id="295" r:id="rId14"/>
    <p:sldId id="292" r:id="rId15"/>
    <p:sldId id="28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180" autoAdjust="0"/>
  </p:normalViewPr>
  <p:slideViewPr>
    <p:cSldViewPr>
      <p:cViewPr varScale="1">
        <p:scale>
          <a:sx n="65" d="100"/>
          <a:sy n="65" d="100"/>
        </p:scale>
        <p:origin x="1248"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3600" dirty="0"/>
            <a:t>1</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3600" dirty="0"/>
            <a:t>2</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800" dirty="0">
              <a:effectLst>
                <a:outerShdw blurRad="38100" dist="38100" dir="2700000" algn="tl">
                  <a:srgbClr val="000000">
                    <a:alpha val="43137"/>
                  </a:srgbClr>
                </a:outerShdw>
              </a:effectLst>
            </a:rPr>
            <a:t>How much money will you have?</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3600" dirty="0"/>
            <a:t>3</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a:solidFill>
          <a:schemeClr val="tx2">
            <a:lumMod val="20000"/>
            <a:lumOff val="80000"/>
            <a:alpha val="90000"/>
          </a:schemeClr>
        </a:solidFill>
      </dgm:spPr>
      <dgm:t>
        <a:bodyPr/>
        <a:lstStyle/>
        <a:p>
          <a:r>
            <a:rPr lang="en-US" sz="2800" dirty="0">
              <a:effectLst>
                <a:outerShdw blurRad="38100" dist="38100" dir="2700000" algn="tl">
                  <a:srgbClr val="000000">
                    <a:alpha val="43137"/>
                  </a:srgbClr>
                </a:outerShdw>
              </a:effectLst>
            </a:rPr>
            <a:t>Create your budget!</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dirty="0">
              <a:effectLst>
                <a:outerShdw blurRad="38100" dist="38100" dir="2700000" algn="tl">
                  <a:srgbClr val="000000">
                    <a:alpha val="43137"/>
                  </a:srgbClr>
                </a:outerShdw>
              </a:effectLst>
            </a:rPr>
            <a:t>How much money will you need?</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5A849D92-B8E5-42F6-8A2D-8C939AC79607}">
      <dgm:prSet phldrT="[Text]" custT="1"/>
      <dgm:spPr/>
      <dgm:t>
        <a:bodyPr/>
        <a:lstStyle/>
        <a:p>
          <a:r>
            <a:rPr lang="en-US" sz="3600" dirty="0"/>
            <a:t>4</a:t>
          </a:r>
        </a:p>
      </dgm:t>
    </dgm:pt>
    <dgm:pt modelId="{CFF50512-5E29-46DE-B1D9-5A4C4AC8EFE3}" type="parTrans" cxnId="{C1B384CF-EC39-4949-A01B-BA900DA71D07}">
      <dgm:prSet/>
      <dgm:spPr/>
      <dgm:t>
        <a:bodyPr/>
        <a:lstStyle/>
        <a:p>
          <a:endParaRPr lang="en-US"/>
        </a:p>
      </dgm:t>
    </dgm:pt>
    <dgm:pt modelId="{81D64980-111A-4B13-879B-9F594EFEC39F}" type="sibTrans" cxnId="{C1B384CF-EC39-4949-A01B-BA900DA71D07}">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4" custScaleY="226503"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3" custScaleX="259632" custScaleY="272886">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4" custScaleY="215400">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3" custScaleX="259632" custScaleY="277806">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4" custScaleY="227087">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3" custScaleX="259632" custScaleY="282660">
        <dgm:presLayoutVars>
          <dgm:bulletEnabled val="1"/>
        </dgm:presLayoutVars>
      </dgm:prSet>
      <dgm:spPr>
        <a:prstGeom prst="rect">
          <a:avLst/>
        </a:prstGeom>
      </dgm:spPr>
    </dgm:pt>
    <dgm:pt modelId="{D260C131-BDF3-4014-AE09-0C10310AB4B0}" type="pres">
      <dgm:prSet presAssocID="{88B75C29-8054-417D-BCE3-878A55118F6D}" presName="sp" presStyleCnt="0"/>
      <dgm:spPr/>
    </dgm:pt>
    <dgm:pt modelId="{40DD2809-D109-4B7E-AF36-0A82E031386A}" type="pres">
      <dgm:prSet presAssocID="{5A849D92-B8E5-42F6-8A2D-8C939AC79607}" presName="linNode" presStyleCnt="0"/>
      <dgm:spPr/>
    </dgm:pt>
    <dgm:pt modelId="{1A7C1F85-C71D-44FC-9BF3-5CF4B31436BE}" type="pres">
      <dgm:prSet presAssocID="{5A849D92-B8E5-42F6-8A2D-8C939AC79607}" presName="parentText" presStyleLbl="node1" presStyleIdx="3" presStyleCnt="4" custScaleX="51389" custScaleY="216844" custLinFactNeighborX="-5" custLinFactNeighborY="2310">
        <dgm:presLayoutVars>
          <dgm:chMax val="1"/>
          <dgm:bulletEnabled val="1"/>
        </dgm:presLayoutVars>
      </dgm:prSet>
      <dgm:spPr>
        <a:prstGeom prst="roundRect">
          <a:avLst/>
        </a:prstGeom>
      </dgm:spPr>
    </dgm:pt>
  </dgm:ptLst>
  <dgm:cxnLst>
    <dgm:cxn modelId="{B6416E04-E5DE-46CA-AD27-47EBE280D636}"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AA046201-5C4D-445E-BF0B-5C6D2B0A1945}" destId="{C59269D0-92A5-481C-BA64-727AFB0DD545}" srcOrd="0" destOrd="0" parTransId="{312CC84D-092F-422A-AA24-A4619DBBB7BE}" sibTransId="{266DE8E8-1339-41C4-B9A7-6148496C7FA9}"/>
    <dgm:cxn modelId="{AFF7133D-5E9D-4613-9299-006F9E49301B}" type="presOf" srcId="{AA046201-5C4D-445E-BF0B-5C6D2B0A1945}" destId="{C04276DC-EE64-470A-B8BC-09067B8045FA}"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A0DCB65-9DCB-4972-9768-1762E4116F3C}" type="presOf" srcId="{74EE5CD8-078F-4590-BF9C-A341A294A016}" destId="{7E429971-BC57-430F-BB25-C0574E5E39E3}" srcOrd="0" destOrd="0" presId="urn:microsoft.com/office/officeart/2005/8/layout/vList5"/>
    <dgm:cxn modelId="{3D887057-7E91-45EF-8E4B-3006C2DFECB4}" type="presOf" srcId="{6BE4E373-0656-4EDC-821E-BE09C952B1F6}" destId="{C7C3E6FD-D83F-4BDA-907E-B5EE041DA931}" srcOrd="0" destOrd="0" presId="urn:microsoft.com/office/officeart/2005/8/layout/vList5"/>
    <dgm:cxn modelId="{1D12F37E-DF42-400C-B5B5-A8FAF49EC0EC}" type="presOf" srcId="{1E4D3931-0DBD-4211-A24A-6AF364284B1E}" destId="{D54B1729-BC98-42C1-9C6C-D65DCBA4358F}"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C1B384CF-EC39-4949-A01B-BA900DA71D07}" srcId="{F6FEADD9-F67D-41F5-BA4C-3C84956E7F46}" destId="{5A849D92-B8E5-42F6-8A2D-8C939AC79607}" srcOrd="3" destOrd="0" parTransId="{CFF50512-5E29-46DE-B1D9-5A4C4AC8EFE3}" sibTransId="{81D64980-111A-4B13-879B-9F594EFEC39F}"/>
    <dgm:cxn modelId="{119690D4-400B-468B-8BA0-5C9C9E2AFEAF}" srcId="{D1776C8F-2B10-4075-8DF7-7F65AB725ED5}" destId="{6BE4E373-0656-4EDC-821E-BE09C952B1F6}" srcOrd="0" destOrd="0" parTransId="{34218063-BF94-4304-99BD-B3F7BA4D3C8F}" sibTransId="{E17B9BF1-2948-497F-8EC7-3BF734D839DB}"/>
    <dgm:cxn modelId="{B5DD32DB-49BE-4235-8FF6-51231CA3C018}" type="presOf" srcId="{5A849D92-B8E5-42F6-8A2D-8C939AC79607}" destId="{1A7C1F85-C71D-44FC-9BF3-5CF4B31436BE}" srcOrd="0" destOrd="0" presId="urn:microsoft.com/office/officeart/2005/8/layout/vList5"/>
    <dgm:cxn modelId="{5417F3DF-8CAE-4E6C-ADBB-ED6F50084B8E}" type="presOf" srcId="{D1776C8F-2B10-4075-8DF7-7F65AB725ED5}" destId="{F5034101-5B7D-4FE7-B47A-5A48CF39606B}"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 modelId="{350AD745-1513-4A51-B312-689480DD686B}" type="presParOf" srcId="{AAE7A1E6-6847-453D-B55B-8A82BF138C1D}" destId="{D260C131-BDF3-4014-AE09-0C10310AB4B0}" srcOrd="5" destOrd="0" presId="urn:microsoft.com/office/officeart/2005/8/layout/vList5"/>
    <dgm:cxn modelId="{739A0633-99F7-42F7-A901-E30ADD1B752E}" type="presParOf" srcId="{AAE7A1E6-6847-453D-B55B-8A82BF138C1D}" destId="{40DD2809-D109-4B7E-AF36-0A82E031386A}" srcOrd="6" destOrd="0" presId="urn:microsoft.com/office/officeart/2005/8/layout/vList5"/>
    <dgm:cxn modelId="{911D457A-E4F3-4DFC-B7F0-EB26C5BA7AD9}" type="presParOf" srcId="{40DD2809-D109-4B7E-AF36-0A82E031386A}" destId="{1A7C1F85-C71D-44FC-9BF3-5CF4B31436B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636626" y="-2399228"/>
          <a:ext cx="805926" cy="563657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How much money will you need?</a:t>
          </a:r>
        </a:p>
      </dsp:txBody>
      <dsp:txXfrm rot="-5400000">
        <a:off x="1221303" y="16095"/>
        <a:ext cx="5636573" cy="805926"/>
      </dsp:txXfrm>
    </dsp:sp>
    <dsp:sp modelId="{7E429971-BC57-430F-BB25-C0574E5E39E3}">
      <dsp:nvSpPr>
        <dsp:cNvPr id="0" name=""/>
        <dsp:cNvSpPr/>
      </dsp:nvSpPr>
      <dsp:spPr>
        <a:xfrm>
          <a:off x="123" y="0"/>
          <a:ext cx="1221179" cy="83617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1</a:t>
          </a:r>
        </a:p>
      </dsp:txBody>
      <dsp:txXfrm>
        <a:off x="40942" y="40819"/>
        <a:ext cx="1139541" cy="754538"/>
      </dsp:txXfrm>
    </dsp:sp>
    <dsp:sp modelId="{B37A5355-225B-4C6F-AED7-6C620F99EECC}">
      <dsp:nvSpPr>
        <dsp:cNvPr id="0" name=""/>
        <dsp:cNvSpPr/>
      </dsp:nvSpPr>
      <dsp:spPr>
        <a:xfrm rot="5400000">
          <a:off x="3629361" y="-1552453"/>
          <a:ext cx="820457" cy="5636573"/>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How much money will you have?</a:t>
          </a:r>
        </a:p>
      </dsp:txBody>
      <dsp:txXfrm rot="-5400000">
        <a:off x="1221303" y="855605"/>
        <a:ext cx="5636573" cy="820457"/>
      </dsp:txXfrm>
    </dsp:sp>
    <dsp:sp modelId="{C04276DC-EE64-470A-B8BC-09067B8045FA}">
      <dsp:nvSpPr>
        <dsp:cNvPr id="0" name=""/>
        <dsp:cNvSpPr/>
      </dsp:nvSpPr>
      <dsp:spPr>
        <a:xfrm>
          <a:off x="123" y="868239"/>
          <a:ext cx="1221179" cy="795188"/>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2</a:t>
          </a:r>
        </a:p>
      </dsp:txBody>
      <dsp:txXfrm>
        <a:off x="38941" y="907057"/>
        <a:ext cx="1143543" cy="717552"/>
      </dsp:txXfrm>
    </dsp:sp>
    <dsp:sp modelId="{C7C3E6FD-D83F-4BDA-907E-B5EE041DA931}">
      <dsp:nvSpPr>
        <dsp:cNvPr id="0" name=""/>
        <dsp:cNvSpPr/>
      </dsp:nvSpPr>
      <dsp:spPr>
        <a:xfrm rot="5400000">
          <a:off x="3622193" y="-704599"/>
          <a:ext cx="834792" cy="5636573"/>
        </a:xfrm>
        <a:prstGeom prst="rect">
          <a:avLst/>
        </a:prstGeom>
        <a:solidFill>
          <a:schemeClr val="tx2">
            <a:lumMod val="20000"/>
            <a:lumOff val="80000"/>
            <a:alpha val="9000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Create your budget!</a:t>
          </a:r>
        </a:p>
      </dsp:txBody>
      <dsp:txXfrm rot="-5400000">
        <a:off x="1221303" y="1696291"/>
        <a:ext cx="5636573" cy="834792"/>
      </dsp:txXfrm>
    </dsp:sp>
    <dsp:sp modelId="{F5034101-5B7D-4FE7-B47A-5A48CF39606B}">
      <dsp:nvSpPr>
        <dsp:cNvPr id="0" name=""/>
        <dsp:cNvSpPr/>
      </dsp:nvSpPr>
      <dsp:spPr>
        <a:xfrm>
          <a:off x="123" y="1694520"/>
          <a:ext cx="1221179" cy="838332"/>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3</a:t>
          </a:r>
        </a:p>
      </dsp:txBody>
      <dsp:txXfrm>
        <a:off x="41047" y="1735444"/>
        <a:ext cx="1139331" cy="756484"/>
      </dsp:txXfrm>
    </dsp:sp>
    <dsp:sp modelId="{1A7C1F85-C71D-44FC-9BF3-5CF4B31436BE}">
      <dsp:nvSpPr>
        <dsp:cNvPr id="0" name=""/>
        <dsp:cNvSpPr/>
      </dsp:nvSpPr>
      <dsp:spPr>
        <a:xfrm>
          <a:off x="0" y="2552280"/>
          <a:ext cx="1267493" cy="80051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4</a:t>
          </a:r>
        </a:p>
      </dsp:txBody>
      <dsp:txXfrm>
        <a:off x="39078" y="2591358"/>
        <a:ext cx="1189337" cy="7223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4/30/2018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53174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4/30/2018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5573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you are considering studying abroad? Well, don’t just daydream. Make</a:t>
            </a:r>
            <a:r>
              <a:rPr lang="en-US" baseline="0" dirty="0"/>
              <a:t> this one in a lifetime educational experience </a:t>
            </a:r>
            <a:r>
              <a:rPr lang="en-US" dirty="0"/>
              <a:t>happen! Studying</a:t>
            </a:r>
            <a:r>
              <a:rPr lang="en-US" baseline="0" dirty="0"/>
              <a:t> abroad </a:t>
            </a:r>
            <a:r>
              <a:rPr lang="en-US" dirty="0"/>
              <a:t>is one investment you’ll never regret. It’s something that will make your future employer do a double take because it</a:t>
            </a:r>
            <a:r>
              <a:rPr lang="en-US" baseline="0" dirty="0"/>
              <a:t> demonstrates that you are not a</a:t>
            </a:r>
            <a:r>
              <a:rPr lang="en-US" dirty="0"/>
              <a:t>fraid to leap out of your comfort zone for an opportunity to broaden your understanding of diversity</a:t>
            </a:r>
            <a:r>
              <a:rPr lang="en-US" baseline="0" dirty="0"/>
              <a:t> and culture in the global marketplace</a:t>
            </a:r>
            <a:r>
              <a:rPr lang="en-US" dirty="0"/>
              <a: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39711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a:t>Creating a Study Aboard Budget:</a:t>
            </a:r>
          </a:p>
          <a:p>
            <a:pPr>
              <a:lnSpc>
                <a:spcPct val="80000"/>
              </a:lnSpc>
            </a:pPr>
            <a:endParaRPr lang="en-US" dirty="0"/>
          </a:p>
          <a:p>
            <a:r>
              <a:rPr lang="en-US" dirty="0"/>
              <a:t>Estimate high when calculating any variable expenses (food, laundry, entertainment, snacks).</a:t>
            </a:r>
          </a:p>
          <a:p>
            <a:r>
              <a:rPr lang="en-US" dirty="0"/>
              <a:t>You will likely buy souvenirs before you leave, plan to spend a  little more money than usual during your last weeks aboard.</a:t>
            </a:r>
          </a:p>
          <a:p>
            <a:r>
              <a:rPr lang="en-US" dirty="0"/>
              <a:t>Examine your current spending habits and start looking for ways to save.</a:t>
            </a:r>
          </a:p>
          <a:p>
            <a:r>
              <a:rPr lang="en-US" dirty="0"/>
              <a:t>Plan for the unexpected - - life happens!!</a:t>
            </a:r>
          </a:p>
          <a:p>
            <a:endParaRPr lang="en-US" dirty="0"/>
          </a:p>
          <a:p>
            <a:r>
              <a:rPr lang="en-US" dirty="0"/>
              <a:t>One of the best ways</a:t>
            </a:r>
            <a:r>
              <a:rPr lang="en-US" baseline="0" dirty="0"/>
              <a:t> you can save money while studying abroad is doing like the locals do.</a:t>
            </a:r>
            <a:r>
              <a:rPr lang="en-US" dirty="0"/>
              <a:t>  So, if you are studying in Vietnam, instead of hankering for Mexican food and buying expensive, imported taco shells, why not chow down on the cheapest and tastiest</a:t>
            </a:r>
            <a:r>
              <a:rPr lang="en-US" i="1" dirty="0"/>
              <a:t> pho</a:t>
            </a:r>
            <a:r>
              <a:rPr lang="en-US" dirty="0"/>
              <a:t> money can buy? Ask locals how they save money buying groceries, getting around, or going out. Scan the local newspaper or websites for deals. Also, don’t forget that as an international student, you can benefit from student discounts by using your university card or an international student identity card (https://www.isic.org).</a:t>
            </a:r>
          </a:p>
          <a:p>
            <a:endParaRPr lang="en-US" b="1" dirty="0"/>
          </a:p>
          <a:p>
            <a:endParaRPr lang="en-US" dirty="0"/>
          </a:p>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extLst>
      <p:ext uri="{BB962C8B-B14F-4D97-AF65-F5344CB8AC3E}">
        <p14:creationId xmlns:p14="http://schemas.microsoft.com/office/powerpoint/2010/main" val="338812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cost</a:t>
            </a:r>
            <a:r>
              <a:rPr lang="en-US" baseline="0" dirty="0"/>
              <a:t> worksheet will help you analyze all of the costs required for your trip.  Identify those area where you currently have funding secured.  And it will also let you know how much in additional funds you need to gather.</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4159464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get to your destination, don’t fall into the trap of splurging on touristy stuff and trips too early. Write down everything you buy, every day, even if it’s just a measly cup of coffee. Compare your daily, weekly, and monthly expenses to your budget predictions to see whether you’re going over or running under.</a:t>
            </a:r>
          </a:p>
          <a:p>
            <a:endParaRPr lang="en-US" dirty="0"/>
          </a:p>
          <a:p>
            <a:r>
              <a:rPr lang="en-US" b="0" dirty="0"/>
              <a:t>Remember, nothing’s set in stone </a:t>
            </a:r>
            <a:r>
              <a:rPr lang="en-US" dirty="0"/>
              <a:t>so once you get there and find out the actual cost of things, feel free to go back to the drawing board and adjust your budget until it’s just right.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89806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budget template for</a:t>
            </a:r>
            <a:r>
              <a:rPr lang="en-US" baseline="0" dirty="0"/>
              <a:t> your daily expense while you are studying abroad.  It will help you keep on track.</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475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Stop dreaming about going away and start your study abroad budget now!</a:t>
            </a:r>
          </a:p>
          <a:p>
            <a:endParaRPr lang="en-US" dirty="0"/>
          </a:p>
          <a:p>
            <a:r>
              <a:rPr lang="en-US" dirty="0"/>
              <a:t>Spreadsheets are your new best friend!</a:t>
            </a:r>
            <a:r>
              <a:rPr lang="en-US" baseline="0" dirty="0"/>
              <a:t> </a:t>
            </a:r>
            <a:r>
              <a:rPr lang="en-US" dirty="0"/>
              <a:t>Once you’ve set them up, you’re guaranteed to spend less time stressing about how you’re going to afford your time overseas and more time counting down the days to your experience of a lifetime. Keep sticking to that budget while you’re overseas and you won’t have to worry about how you’re going to afford that plane ticket back home. Although, that is a great excuse to extend your time abroad…</a:t>
            </a:r>
            <a:r>
              <a:rPr lang="en-US" dirty="0" err="1"/>
              <a:t>hmmmmm</a:t>
            </a:r>
            <a:r>
              <a:rPr lang="en-US" dirty="0"/>
              <a:t>…kidding! </a:t>
            </a:r>
          </a:p>
          <a:p>
            <a:endParaRPr lang="en-US" b="1" dirty="0"/>
          </a:p>
          <a:p>
            <a:r>
              <a:rPr lang="en-US" b="1" dirty="0"/>
              <a:t>Be smart. Budget smart. Travel smart! </a:t>
            </a:r>
            <a:endParaRPr lang="en-US"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8583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1987" name="Rectangle 25"/>
          <p:cNvSpPr>
            <a:spLocks noGrp="1" noChangeArrowheads="1"/>
          </p:cNvSpPr>
          <p:nvPr>
            <p:ph type="ftr" sz="quarter" idx="4"/>
          </p:nvPr>
        </p:nvSpPr>
        <p:spPr>
          <a:noFill/>
        </p:spPr>
        <p:txBody>
          <a:bodyPr/>
          <a:lstStyle/>
          <a:p>
            <a:r>
              <a:rPr lang="en-US" dirty="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15</a:t>
            </a:fld>
            <a:endParaRPr lang="en-US" dirty="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r>
              <a:rPr lang="en-US" dirty="0"/>
              <a:t> </a:t>
            </a:r>
          </a:p>
        </p:txBody>
      </p:sp>
    </p:spTree>
    <p:extLst>
      <p:ext uri="{BB962C8B-B14F-4D97-AF65-F5344CB8AC3E}">
        <p14:creationId xmlns:p14="http://schemas.microsoft.com/office/powerpoint/2010/main" val="59818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a:t>This presentation</a:t>
            </a:r>
            <a:r>
              <a:rPr lang="en-US" sz="1200" baseline="0" dirty="0"/>
              <a:t> covers the following topics to assist you in planning for your Study Abroad Experience:</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aseline="0"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baseline="0" dirty="0"/>
              <a:t>1.)  How much funding is required for the entire experience?</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baseline="0" dirty="0"/>
              <a:t>2.)  How much money do you already have and what additional amount needs to be obtained by you?</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baseline="0" dirty="0"/>
              <a:t>3.)  Developing a budget that you sustain you through your trip.</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baseline="0" dirty="0"/>
              <a:t>4.)  How to ensure that you are spending your money wisely.</a:t>
            </a: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55494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a:t>
            </a:r>
            <a:r>
              <a:rPr lang="en-US" baseline="0" dirty="0"/>
              <a:t> might suspect. </a:t>
            </a:r>
            <a:r>
              <a:rPr lang="en-US" dirty="0"/>
              <a:t>studying abroad does cost a few Benjamins. And</a:t>
            </a:r>
            <a:r>
              <a:rPr lang="en-US" baseline="0" dirty="0"/>
              <a:t> the planning process involves more than </a:t>
            </a:r>
            <a:r>
              <a:rPr lang="en-US" b="0" dirty="0"/>
              <a:t>just scrounging up enough money for a plane ticket, tuition, and program fees.</a:t>
            </a:r>
            <a:r>
              <a:rPr lang="en-US" b="1" dirty="0"/>
              <a:t> </a:t>
            </a:r>
            <a:r>
              <a:rPr lang="en-US" dirty="0"/>
              <a:t>What you need is a study abroad budget: something to get you in-country and help you stay afloat while you’re there. If you don’t have a clue about where to start, here are some tips to help you create a stellar study abroad budget: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194089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a:t>It is important to gather as much information about the program as soon as you know that you are interested</a:t>
            </a:r>
            <a:r>
              <a:rPr lang="en-US" baseline="0" dirty="0"/>
              <a:t> in participating in the Study Aboard program.  </a:t>
            </a:r>
          </a:p>
          <a:p>
            <a:pPr>
              <a:lnSpc>
                <a:spcPct val="80000"/>
              </a:lnSpc>
            </a:pPr>
            <a:endParaRPr lang="en-US" baseline="0" dirty="0"/>
          </a:p>
          <a:p>
            <a:pPr>
              <a:lnSpc>
                <a:spcPct val="80000"/>
              </a:lnSpc>
            </a:pPr>
            <a:r>
              <a:rPr lang="en-US" baseline="0" dirty="0"/>
              <a:t>Also, ask lots and lots and lots of questions.  Inquire regards what costs are included in the program and what items are not.  Do you have options?  Are you responsible for any of your meals or are all of them paid for?</a:t>
            </a:r>
          </a:p>
          <a:p>
            <a:pPr>
              <a:lnSpc>
                <a:spcPct val="80000"/>
              </a:lnSpc>
            </a:pPr>
            <a:r>
              <a:rPr lang="en-US" baseline="0" dirty="0"/>
              <a:t>Will there be opportunities to sightsee and /or explore?  If so, what are the options and the related costs?</a:t>
            </a:r>
          </a:p>
          <a:p>
            <a:pPr>
              <a:lnSpc>
                <a:spcPct val="80000"/>
              </a:lnSpc>
            </a:pPr>
            <a:endParaRPr lang="en-US" baseline="0" dirty="0"/>
          </a:p>
          <a:p>
            <a:pPr>
              <a:lnSpc>
                <a:spcPct val="80000"/>
              </a:lnSpc>
            </a:pPr>
            <a:r>
              <a:rPr lang="en-US" baseline="0" dirty="0"/>
              <a:t>Will you want to have memories from this experience?  You bet you will, so make sure that you add in a line item for souvenirs.  </a:t>
            </a:r>
          </a:p>
          <a:p>
            <a:pPr>
              <a:lnSpc>
                <a:spcPct val="80000"/>
              </a:lnSpc>
            </a:pPr>
            <a:endParaRPr lang="en-US" baseline="0" dirty="0"/>
          </a:p>
          <a:p>
            <a:pPr>
              <a:lnSpc>
                <a:spcPct val="80000"/>
              </a:lnSpc>
            </a:pPr>
            <a:r>
              <a:rPr lang="en-US" baseline="0" dirty="0"/>
              <a:t>Also, make sure that you build in an amount some amount of emergency cash,  But use it only in case of emergencies - - do not consider this "extra spending money”.</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9955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begin to start your planning for the trip, do some digging around. Find out the exchange rate. A great website to do some estimating is www.ex.com.</a:t>
            </a:r>
            <a:r>
              <a:rPr lang="en-US" baseline="0" dirty="0"/>
              <a:t> </a:t>
            </a:r>
            <a:r>
              <a:rPr lang="en-US" dirty="0"/>
              <a:t>Get a rough idea about the cost of living in the country and area you’ll be living in. </a:t>
            </a:r>
          </a:p>
          <a:p>
            <a:endParaRPr lang="en-US" dirty="0"/>
          </a:p>
          <a:p>
            <a:r>
              <a:rPr lang="en-US" dirty="0"/>
              <a:t>Contact the professor or people you</a:t>
            </a:r>
            <a:r>
              <a:rPr lang="en-US" baseline="0" dirty="0"/>
              <a:t> may</a:t>
            </a:r>
            <a:r>
              <a:rPr lang="en-US" dirty="0"/>
              <a:t> know who have already studied there. Another option is</a:t>
            </a:r>
            <a:r>
              <a:rPr lang="en-US" baseline="0" dirty="0"/>
              <a:t> to search and </a:t>
            </a:r>
            <a:r>
              <a:rPr lang="en-US" dirty="0"/>
              <a:t>join an expat or student forums and chat online with people who actually live there. Discuss important</a:t>
            </a:r>
            <a:r>
              <a:rPr lang="en-US" baseline="0" dirty="0"/>
              <a:t> </a:t>
            </a:r>
            <a:r>
              <a:rPr lang="en-US" dirty="0"/>
              <a:t>information like the prices of cell phone plans, groceries, and transportation. Remember to ask about the fun stuff too, like how much cinema tickets cost or how much a night on the town will set you back. Don’t forget other possible costs, like laundry services, purchasing warm clothes if you’re from a warmer climate, or the</a:t>
            </a:r>
            <a:r>
              <a:rPr lang="en-US" baseline="0" dirty="0"/>
              <a:t> best places to purchase items (i.e. where do the locals shop?).</a:t>
            </a:r>
          </a:p>
          <a:p>
            <a:endParaRPr lang="en-US" dirty="0"/>
          </a:p>
          <a:p>
            <a:r>
              <a:rPr lang="en-US" b="0" dirty="0"/>
              <a:t>It really pays to do your research here.</a:t>
            </a:r>
            <a:r>
              <a:rPr lang="en-US" dirty="0"/>
              <a:t> Not only will you be more realistic about how far your money will go, you’ll also be able to set your savings targets more precisely and not wind up falling short when you get there.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411962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extLst>
      <p:ext uri="{BB962C8B-B14F-4D97-AF65-F5344CB8AC3E}">
        <p14:creationId xmlns:p14="http://schemas.microsoft.com/office/powerpoint/2010/main" val="69037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a:t>If you’re not a trust fund baby, then you really need to figure out how you’re going to afford studying abroad. </a:t>
            </a:r>
          </a:p>
          <a:p>
            <a:pPr>
              <a:lnSpc>
                <a:spcPct val="80000"/>
              </a:lnSpc>
            </a:pPr>
            <a:endParaRPr lang="en-US" dirty="0"/>
          </a:p>
          <a:p>
            <a:pPr>
              <a:lnSpc>
                <a:spcPct val="80000"/>
              </a:lnSpc>
            </a:pPr>
            <a:r>
              <a:rPr lang="en-US" dirty="0"/>
              <a:t>First off, do you have a part-time job on or off campus right now? It’s never too late to start saving for that educational experience of a lifetime. </a:t>
            </a:r>
            <a:r>
              <a:rPr lang="en-US" b="0" dirty="0"/>
              <a:t>Can you work more hours or get another part-time gig?</a:t>
            </a:r>
            <a:r>
              <a:rPr lang="en-US" dirty="0"/>
              <a:t> </a:t>
            </a:r>
          </a:p>
          <a:p>
            <a:pPr>
              <a:lnSpc>
                <a:spcPct val="80000"/>
              </a:lnSpc>
            </a:pPr>
            <a:endParaRPr lang="en-US" dirty="0"/>
          </a:p>
          <a:p>
            <a:pPr>
              <a:lnSpc>
                <a:spcPct val="80000"/>
              </a:lnSpc>
            </a:pPr>
            <a:r>
              <a:rPr lang="en-US" dirty="0"/>
              <a:t>Even if you’re not saving that much, every little bit helps and there are other ways you can pay for your time abroad. Head to your university’s financial aid office and see whether you qualify for any study abroad scholarships, loans, or grants. </a:t>
            </a:r>
          </a:p>
          <a:p>
            <a:pPr>
              <a:lnSpc>
                <a:spcPct val="80000"/>
              </a:lnSpc>
            </a:pPr>
            <a:endParaRPr lang="en-US" dirty="0"/>
          </a:p>
          <a:p>
            <a:pPr>
              <a:lnSpc>
                <a:spcPct val="80000"/>
              </a:lnSpc>
            </a:pPr>
            <a:r>
              <a:rPr lang="en-US" dirty="0"/>
              <a:t>Still in the red? Try crowdfunding options like FunMyTravel.com</a:t>
            </a:r>
            <a:r>
              <a:rPr lang="en-US" baseline="0" dirty="0"/>
              <a:t> or GoFundMe.com.</a:t>
            </a:r>
            <a:endParaRPr lang="en-US" dirty="0"/>
          </a:p>
          <a:p>
            <a:pPr>
              <a:lnSpc>
                <a:spcPct val="80000"/>
              </a:lnSpc>
            </a:pPr>
            <a:endParaRPr lang="en-US" baseline="0" dirty="0"/>
          </a:p>
          <a:p>
            <a:pPr>
              <a:lnSpc>
                <a:spcPct val="80000"/>
              </a:lnSpc>
            </a:pPr>
            <a:r>
              <a:rPr lang="en-US" baseline="0" dirty="0"/>
              <a:t>Finally, take a hard look at your current spending behaviors.  Are there places where you can save a few bucks?  Maybe one or two less Starbucks a week?  Resign yourself to only eating out one or two times a week?  Pack your lunch?  Use coupons?</a:t>
            </a:r>
          </a:p>
          <a:p>
            <a:pPr>
              <a:lnSpc>
                <a:spcPct val="80000"/>
              </a:lnSpc>
            </a:pPr>
            <a:endParaRPr lang="en-US" baseline="0" dirty="0"/>
          </a:p>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extLst>
      <p:ext uri="{BB962C8B-B14F-4D97-AF65-F5344CB8AC3E}">
        <p14:creationId xmlns:p14="http://schemas.microsoft.com/office/powerpoint/2010/main" val="121665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you plan to study will determine what kind of money you can use there. For example, in Japan, cash is king so it’s highly unlikely that you’ll be swiping your credit or debit card every day. In other countries however, you may find plastic more acceptable</a:t>
            </a:r>
            <a:r>
              <a:rPr lang="en-US" baseline="0" dirty="0"/>
              <a:t> and a means of not carrying a lot of cash on you.  Since most of </a:t>
            </a:r>
            <a:r>
              <a:rPr lang="en-US" dirty="0"/>
              <a:t>you</a:t>
            </a:r>
            <a:r>
              <a:rPr lang="en-US" baseline="0" dirty="0"/>
              <a:t> will be </a:t>
            </a:r>
            <a:r>
              <a:rPr lang="en-US" dirty="0"/>
              <a:t>studying abroad for a relatively short period of time,</a:t>
            </a:r>
            <a:r>
              <a:rPr lang="en-US" baseline="0" dirty="0"/>
              <a:t> you may want to consider </a:t>
            </a:r>
            <a:r>
              <a:rPr lang="en-US" dirty="0"/>
              <a:t>taking</a:t>
            </a:r>
            <a:r>
              <a:rPr lang="en-US" baseline="0" dirty="0"/>
              <a:t> </a:t>
            </a:r>
            <a:r>
              <a:rPr lang="en-US" dirty="0"/>
              <a:t>your home debit/credit cards with you. In</a:t>
            </a:r>
            <a:r>
              <a:rPr lang="en-US" baseline="0" dirty="0"/>
              <a:t> this case, having an account in a large bank such as Chase, Bank of America, or Wells Fargo is helpful. </a:t>
            </a:r>
            <a:r>
              <a:rPr lang="en-US" dirty="0"/>
              <a:t>Many of the</a:t>
            </a:r>
            <a:r>
              <a:rPr lang="en-US" baseline="0" dirty="0"/>
              <a:t> larger </a:t>
            </a:r>
            <a:r>
              <a:rPr lang="en-US" dirty="0"/>
              <a:t>banks may have branches,</a:t>
            </a:r>
            <a:r>
              <a:rPr lang="en-US" baseline="0" dirty="0"/>
              <a:t> their own ATMs, or</a:t>
            </a:r>
            <a:r>
              <a:rPr lang="en-US" dirty="0"/>
              <a:t> have agreements with banks in foreign countries and that may mean you pay little or no fees to access that cold, hard cash in foreign ATMs.</a:t>
            </a:r>
          </a:p>
          <a:p>
            <a:endParaRPr lang="en-US" dirty="0"/>
          </a:p>
          <a:p>
            <a:r>
              <a:rPr lang="en-US" dirty="0"/>
              <a:t>That being said, don’t swipe too often as those fees do add up! Only take out how much you need for a week or two and budget it well!!! Also, remember to tell your local bank that you’ll be away for a while and get phone numbers you can call if you run into money trouble or lose your card while abroad.</a:t>
            </a:r>
          </a:p>
          <a:p>
            <a:endParaRPr lang="en-US" dirty="0"/>
          </a:p>
          <a:p>
            <a:r>
              <a:rPr lang="en-US" dirty="0"/>
              <a:t>Credit cards may also be helpful. But just to be on the safe side</a:t>
            </a:r>
            <a:r>
              <a:rPr lang="en-US" b="0" dirty="0"/>
              <a:t>, check whether your cards will be accepted in the country you’re planning to study in </a:t>
            </a:r>
            <a:r>
              <a:rPr lang="en-US" dirty="0"/>
              <a:t>and find out what foreign transaction and foreign ATM fees really cost.</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39854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even think about traveling overseas, you should be using a budget. Get your nerd on and start cranking out those spreadsheets. If you die a little inside every time you open up Excel, why not try using some FREE financial planning apps like </a:t>
            </a:r>
            <a:r>
              <a:rPr lang="en-US" dirty="0" err="1"/>
              <a:t>CashFlow</a:t>
            </a:r>
            <a:r>
              <a:rPr lang="en-US" dirty="0"/>
              <a:t>, </a:t>
            </a:r>
            <a:r>
              <a:rPr lang="en-US" dirty="0" err="1"/>
              <a:t>Jumsoft</a:t>
            </a:r>
            <a:r>
              <a:rPr lang="en-US" dirty="0"/>
              <a:t>,</a:t>
            </a:r>
            <a:r>
              <a:rPr lang="en-US" baseline="0" dirty="0"/>
              <a:t> Easy Books, </a:t>
            </a:r>
            <a:r>
              <a:rPr lang="en-US" baseline="0" dirty="0" err="1"/>
              <a:t>Mvelopes</a:t>
            </a:r>
            <a:r>
              <a:rPr lang="en-US" baseline="0" dirty="0"/>
              <a:t>, Mint, </a:t>
            </a:r>
            <a:r>
              <a:rPr lang="en-US" baseline="0" dirty="0" err="1"/>
              <a:t>MoneyDance</a:t>
            </a:r>
            <a:r>
              <a:rPr lang="en-US" baseline="0" dirty="0"/>
              <a:t>, </a:t>
            </a:r>
            <a:r>
              <a:rPr lang="en-US" baseline="0" dirty="0" err="1"/>
              <a:t>Dollarbird</a:t>
            </a:r>
            <a:r>
              <a:rPr lang="en-US" baseline="0" dirty="0"/>
              <a:t>, </a:t>
            </a:r>
            <a:r>
              <a:rPr lang="en-US" baseline="0" dirty="0" err="1"/>
              <a:t>Fudget</a:t>
            </a:r>
            <a:r>
              <a:rPr lang="en-US" baseline="0" dirty="0"/>
              <a:t>, or Wally? Most of these </a:t>
            </a:r>
            <a:r>
              <a:rPr lang="en-US" dirty="0"/>
              <a:t>will do all the hard work for you?.</a:t>
            </a:r>
          </a:p>
          <a:p>
            <a:endParaRPr lang="en-US" dirty="0"/>
          </a:p>
          <a:p>
            <a:r>
              <a:rPr lang="en-US" dirty="0"/>
              <a:t>Also,</a:t>
            </a:r>
            <a:r>
              <a:rPr lang="en-US" baseline="0" dirty="0"/>
              <a:t> it is really important that you </a:t>
            </a:r>
            <a:r>
              <a:rPr lang="en-US" dirty="0"/>
              <a:t>make your study abroad budget in your desired foreign currency right</a:t>
            </a:r>
            <a:r>
              <a:rPr lang="en-US" baseline="0" dirty="0"/>
              <a:t> now. </a:t>
            </a:r>
            <a:r>
              <a:rPr lang="en-US" dirty="0"/>
              <a:t>Budget for the essentials you use now, which you will also need abroad: food, travel, books, tuition</a:t>
            </a:r>
            <a:r>
              <a:rPr lang="en-US" baseline="0" dirty="0"/>
              <a:t> </a:t>
            </a:r>
            <a:r>
              <a:rPr lang="en-US" dirty="0"/>
              <a:t>and other essentials. You should also ration some cash for emergencies.</a:t>
            </a:r>
          </a:p>
          <a:p>
            <a:endParaRPr lang="en-US" dirty="0"/>
          </a:p>
          <a:p>
            <a:r>
              <a:rPr lang="en-US" dirty="0"/>
              <a:t>When you’re planning your budget, don’t be vague. Ask yourself specific questions.</a:t>
            </a:r>
            <a:r>
              <a:rPr lang="en-US" i="1" dirty="0"/>
              <a:t> How much do you spend on food now? Will you change your habits when you go abroad?</a:t>
            </a:r>
            <a:r>
              <a:rPr lang="en-US" dirty="0"/>
              <a:t> Grilling yourself about your current spending habits will help you prepare a more realistic budget and let you know what your priorities will be when you get to ultimate foreign destination.</a:t>
            </a:r>
            <a:r>
              <a:rPr lang="en-US" baseline="0" dirty="0"/>
              <a:t> </a:t>
            </a:r>
          </a:p>
          <a:p>
            <a:endParaRPr lang="en-US" dirty="0"/>
          </a:p>
          <a:p>
            <a:r>
              <a:rPr lang="en-US" dirty="0"/>
              <a:t>Especially if you’re planning on studying in more expensive countries, you may need to save more money to compensate for the higher cost of living.</a:t>
            </a:r>
            <a:r>
              <a:rPr lang="en-US" baseline="0" dirty="0"/>
              <a:t>  So, start cutting costs now,</a:t>
            </a:r>
            <a:r>
              <a:rPr lang="en-US" dirty="0"/>
              <a:t> like skipping those expensive haircuts and spa trips so you’ll be able to adjust to the foreign exchange rate later on.</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extLst>
      <p:ext uri="{BB962C8B-B14F-4D97-AF65-F5344CB8AC3E}">
        <p14:creationId xmlns:p14="http://schemas.microsoft.com/office/powerpoint/2010/main" val="2755345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4/30/2018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4/30/2018</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www.wisebread.com/"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www.notonthehighstreet.com/"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www.goabroad.com/scholarships-abroad" TargetMode="External"/><Relationship Id="rId3" Type="http://schemas.openxmlformats.org/officeDocument/2006/relationships/tags" Target="../tags/tag8.xml"/><Relationship Id="rId7" Type="http://schemas.openxmlformats.org/officeDocument/2006/relationships/hyperlink" Target="https://www.apistudyabroad.com/students/financial-information/scholarships/"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www.sdmesa.edu/academics/study-abroad/financial-aid-and-scholarships.shtml" TargetMode="External"/><Relationship Id="rId11" Type="http://schemas.openxmlformats.org/officeDocument/2006/relationships/hyperlink" Target="http://www.fundmytravel.com/" TargetMode="External"/><Relationship Id="rId5" Type="http://schemas.openxmlformats.org/officeDocument/2006/relationships/notesSlide" Target="../notesSlides/notesSlide7.xml"/><Relationship Id="rId10" Type="http://schemas.openxmlformats.org/officeDocument/2006/relationships/hyperlink" Target="http://www.gofundme.com/" TargetMode="External"/><Relationship Id="rId4" Type="http://schemas.openxmlformats.org/officeDocument/2006/relationships/slideLayout" Target="../slideLayouts/slideLayout3.xml"/><Relationship Id="rId9" Type="http://schemas.openxmlformats.org/officeDocument/2006/relationships/hyperlink" Target="https://studentaid.ed.gov/sa/redirects/federal-student-aid-ed-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752599" y="152400"/>
            <a:ext cx="7239001" cy="1470025"/>
          </a:xfrm>
        </p:spPr>
        <p:txBody>
          <a:bodyPr>
            <a:normAutofit/>
          </a:bodyPr>
          <a:lstStyle/>
          <a:p>
            <a:r>
              <a:rPr lang="en-US" dirty="0"/>
              <a:t>Adjusting Your (Budgeting) Life for Your Trip Aboard</a:t>
            </a:r>
          </a:p>
        </p:txBody>
      </p:sp>
      <p:sp>
        <p:nvSpPr>
          <p:cNvPr id="7" name="TextBox 6"/>
          <p:cNvSpPr txBox="1"/>
          <p:nvPr/>
        </p:nvSpPr>
        <p:spPr>
          <a:xfrm>
            <a:off x="3890212" y="6477000"/>
            <a:ext cx="4038600" cy="215444"/>
          </a:xfrm>
          <a:prstGeom prst="rect">
            <a:avLst/>
          </a:prstGeom>
          <a:noFill/>
        </p:spPr>
        <p:txBody>
          <a:bodyPr wrap="square" rtlCol="0">
            <a:spAutoFit/>
          </a:bodyPr>
          <a:lstStyle/>
          <a:p>
            <a:r>
              <a:rPr lang="en-US" sz="800" dirty="0"/>
              <a:t>Source:  www.cu-portland.edu</a:t>
            </a:r>
          </a:p>
        </p:txBody>
      </p:sp>
      <p:pic>
        <p:nvPicPr>
          <p:cNvPr id="8" name="Picture 7"/>
          <p:cNvPicPr>
            <a:picLocks noChangeAspect="1"/>
          </p:cNvPicPr>
          <p:nvPr/>
        </p:nvPicPr>
        <p:blipFill>
          <a:blip r:embed="rId5"/>
          <a:stretch>
            <a:fillRect/>
          </a:stretch>
        </p:blipFill>
        <p:spPr>
          <a:xfrm>
            <a:off x="2667001" y="1622426"/>
            <a:ext cx="6324600" cy="4854574"/>
          </a:xfrm>
          <a:prstGeom prst="rect">
            <a:avLst/>
          </a:prstGeom>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Creating a Study Abroad Budget</a:t>
            </a:r>
          </a:p>
        </p:txBody>
      </p:sp>
      <p:sp>
        <p:nvSpPr>
          <p:cNvPr id="5" name="Content Placeholder 4"/>
          <p:cNvSpPr>
            <a:spLocks noGrp="1"/>
          </p:cNvSpPr>
          <p:nvPr>
            <p:ph idx="1"/>
            <p:custDataLst>
              <p:tags r:id="rId3"/>
            </p:custDataLst>
          </p:nvPr>
        </p:nvSpPr>
        <p:spPr/>
        <p:txBody>
          <a:bodyPr>
            <a:normAutofit fontScale="92500"/>
          </a:bodyPr>
          <a:lstStyle/>
          <a:p>
            <a:r>
              <a:rPr lang="en-US" dirty="0"/>
              <a:t>Estimate </a:t>
            </a:r>
            <a:r>
              <a:rPr lang="en-US" b="1" i="1" u="sng" dirty="0"/>
              <a:t>high</a:t>
            </a:r>
            <a:r>
              <a:rPr lang="en-US" dirty="0"/>
              <a:t> when calculating any variable expenses (food, laundry, entertainment, snacks).</a:t>
            </a:r>
          </a:p>
          <a:p>
            <a:r>
              <a:rPr lang="en-US" dirty="0"/>
              <a:t>You will likely buy souvenirs before you leave, plan to spend a  little more money than usual during your last weeks aboard.</a:t>
            </a:r>
          </a:p>
          <a:p>
            <a:r>
              <a:rPr lang="en-US" dirty="0"/>
              <a:t>Examine your current spending habits and start looking for ways to save.</a:t>
            </a:r>
          </a:p>
          <a:p>
            <a:r>
              <a:rPr lang="en-US" dirty="0"/>
              <a:t>Plan for the unexpected - - life happens!!</a:t>
            </a:r>
          </a:p>
        </p:txBody>
      </p:sp>
    </p:spTree>
    <p:custDataLst>
      <p:tags r:id="rId1"/>
    </p:custDataLst>
    <p:extLst>
      <p:ext uri="{BB962C8B-B14F-4D97-AF65-F5344CB8AC3E}">
        <p14:creationId xmlns:p14="http://schemas.microsoft.com/office/powerpoint/2010/main" val="3292226259"/>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44790143"/>
              </p:ext>
            </p:extLst>
          </p:nvPr>
        </p:nvGraphicFramePr>
        <p:xfrm>
          <a:off x="1447800" y="69287"/>
          <a:ext cx="7010400" cy="6810484"/>
        </p:xfrm>
        <a:graphic>
          <a:graphicData uri="http://schemas.openxmlformats.org/drawingml/2006/table">
            <a:tbl>
              <a:tblPr/>
              <a:tblGrid>
                <a:gridCol w="2850975">
                  <a:extLst>
                    <a:ext uri="{9D8B030D-6E8A-4147-A177-3AD203B41FA5}">
                      <a16:colId xmlns:a16="http://schemas.microsoft.com/office/drawing/2014/main" val="20000"/>
                    </a:ext>
                  </a:extLst>
                </a:gridCol>
                <a:gridCol w="1691332">
                  <a:extLst>
                    <a:ext uri="{9D8B030D-6E8A-4147-A177-3AD203B41FA5}">
                      <a16:colId xmlns:a16="http://schemas.microsoft.com/office/drawing/2014/main" val="20001"/>
                    </a:ext>
                  </a:extLst>
                </a:gridCol>
                <a:gridCol w="1067339">
                  <a:extLst>
                    <a:ext uri="{9D8B030D-6E8A-4147-A177-3AD203B41FA5}">
                      <a16:colId xmlns:a16="http://schemas.microsoft.com/office/drawing/2014/main" val="20002"/>
                    </a:ext>
                  </a:extLst>
                </a:gridCol>
                <a:gridCol w="39864">
                  <a:extLst>
                    <a:ext uri="{9D8B030D-6E8A-4147-A177-3AD203B41FA5}">
                      <a16:colId xmlns:a16="http://schemas.microsoft.com/office/drawing/2014/main" val="20003"/>
                    </a:ext>
                  </a:extLst>
                </a:gridCol>
                <a:gridCol w="1360890">
                  <a:extLst>
                    <a:ext uri="{9D8B030D-6E8A-4147-A177-3AD203B41FA5}">
                      <a16:colId xmlns:a16="http://schemas.microsoft.com/office/drawing/2014/main" val="20004"/>
                    </a:ext>
                  </a:extLst>
                </a:gridCol>
              </a:tblGrid>
              <a:tr h="243100">
                <a:tc gridSpan="5">
                  <a:txBody>
                    <a:bodyPr/>
                    <a:lstStyle/>
                    <a:p>
                      <a:pPr algn="l" fontAlgn="t"/>
                      <a:r>
                        <a:rPr lang="en-US" sz="1600" b="0" i="0" u="none" strike="noStrike" dirty="0">
                          <a:solidFill>
                            <a:srgbClr val="000000"/>
                          </a:solidFill>
                          <a:effectLst/>
                          <a:latin typeface="Woodcut" pitchFamily="2" charset="0"/>
                        </a:rPr>
                        <a:t>COST WORKSHEET</a:t>
                      </a:r>
                    </a:p>
                  </a:txBody>
                  <a:tcPr marL="2849" marR="2849" marT="2849" marB="0">
                    <a:lnL>
                      <a:noFill/>
                    </a:lnL>
                    <a:lnR>
                      <a:noFill/>
                    </a:lnR>
                    <a:lnT>
                      <a:noFill/>
                    </a:lnT>
                    <a:lnB>
                      <a:noFill/>
                    </a:lnB>
                    <a:solidFill>
                      <a:srgbClr val="B7DE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4479">
                <a:tc gridSpan="2">
                  <a:txBody>
                    <a:bodyPr/>
                    <a:lstStyle/>
                    <a:p>
                      <a:pPr algn="l" fontAlgn="t"/>
                      <a:r>
                        <a:rPr lang="en-US" sz="1100" b="1" i="0" u="none" strike="noStrike" dirty="0">
                          <a:solidFill>
                            <a:srgbClr val="231F20"/>
                          </a:solidFill>
                          <a:effectLst/>
                          <a:latin typeface="Century Gothic" panose="020B0502020202020204" pitchFamily="34" charset="0"/>
                        </a:rPr>
                        <a:t>Use this worksheet to estimate the total cost of the program.</a:t>
                      </a:r>
                    </a:p>
                  </a:txBody>
                  <a:tcPr marL="2849" marR="2849" marT="2849" marB="0">
                    <a:lnL>
                      <a:noFill/>
                    </a:lnL>
                    <a:lnR>
                      <a:noFill/>
                    </a:lnR>
                    <a:lnT>
                      <a:noFill/>
                    </a:lnT>
                    <a:lnB>
                      <a:noFill/>
                    </a:lnB>
                  </a:tcPr>
                </a:tc>
                <a:tc hMerge="1">
                  <a:txBody>
                    <a:bodyPr/>
                    <a:lstStyle/>
                    <a:p>
                      <a:endParaRPr lang="en-US"/>
                    </a:p>
                  </a:txBody>
                  <a:tcPr/>
                </a:tc>
                <a:tc gridSpan="2">
                  <a:txBody>
                    <a:bodyPr/>
                    <a:lstStyle/>
                    <a:p>
                      <a:pPr algn="l" fontAlgn="t"/>
                      <a:endParaRPr lang="en-US" sz="300" b="0" i="0" u="none" strike="noStrike">
                        <a:solidFill>
                          <a:srgbClr val="000000"/>
                        </a:solidFill>
                        <a:effectLst/>
                        <a:latin typeface="Times New Roman" panose="02020603050405020304" pitchFamily="18" charset="0"/>
                      </a:endParaRPr>
                    </a:p>
                  </a:txBody>
                  <a:tcPr marL="2849" marR="2849" marT="2849" marB="0">
                    <a:lnL>
                      <a:noFill/>
                    </a:lnL>
                    <a:lnR>
                      <a:noFill/>
                    </a:lnR>
                    <a:lnT>
                      <a:noFill/>
                    </a:lnT>
                    <a:lnB>
                      <a:noFill/>
                    </a:lnB>
                  </a:tcPr>
                </a:tc>
                <a:tc hMerge="1">
                  <a:txBody>
                    <a:bodyPr/>
                    <a:lstStyle/>
                    <a:p>
                      <a:endParaRPr lang="en-US"/>
                    </a:p>
                  </a:txBody>
                  <a:tcPr/>
                </a:tc>
                <a:tc>
                  <a:txBody>
                    <a:bodyPr/>
                    <a:lstStyle/>
                    <a:p>
                      <a:pPr algn="l" fontAlgn="t"/>
                      <a:endParaRPr lang="en-US" sz="300" b="0" i="0" u="none" strike="noStrike">
                        <a:solidFill>
                          <a:srgbClr val="000000"/>
                        </a:solidFill>
                        <a:effectLst/>
                        <a:latin typeface="Times New Roman" panose="02020603050405020304" pitchFamily="18" charset="0"/>
                      </a:endParaRPr>
                    </a:p>
                  </a:txBody>
                  <a:tcPr marL="2849" marR="2849" marT="2849" marB="0">
                    <a:lnL>
                      <a:noFill/>
                    </a:lnL>
                    <a:lnR>
                      <a:noFill/>
                    </a:lnR>
                    <a:lnT>
                      <a:noFill/>
                    </a:lnT>
                    <a:lnB>
                      <a:noFill/>
                    </a:lnB>
                  </a:tcPr>
                </a:tc>
                <a:extLst>
                  <a:ext uri="{0D108BD9-81ED-4DB2-BD59-A6C34878D82A}">
                    <a16:rowId xmlns:a16="http://schemas.microsoft.com/office/drawing/2014/main" val="10001"/>
                  </a:ext>
                </a:extLst>
              </a:tr>
              <a:tr h="194479">
                <a:tc gridSpan="5">
                  <a:txBody>
                    <a:bodyPr/>
                    <a:lstStyle/>
                    <a:p>
                      <a:pPr algn="l" fontAlgn="t"/>
                      <a:r>
                        <a:rPr lang="en-US" sz="1100" b="1" i="0" u="none" strike="noStrike" dirty="0">
                          <a:solidFill>
                            <a:srgbClr val="231F20"/>
                          </a:solidFill>
                          <a:effectLst/>
                          <a:latin typeface="Century Gothic" panose="020B0502020202020204" pitchFamily="34" charset="0"/>
                        </a:rPr>
                        <a:t>Information can be found on websites, blogs, program website, students, faculty leaders, etc.</a:t>
                      </a:r>
                    </a:p>
                  </a:txBody>
                  <a:tcPr marL="2849" marR="2849" marT="2849" marB="0">
                    <a:lnL>
                      <a:noFill/>
                    </a:lnL>
                    <a:lnR>
                      <a:noFill/>
                    </a:lnR>
                    <a:lnT>
                      <a:noFill/>
                    </a:lnT>
                    <a:lnB w="6350" cap="flat" cmpd="sng" algn="ctr">
                      <a:solidFill>
                        <a:srgbClr val="246BB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7203">
                <a:tc>
                  <a:txBody>
                    <a:bodyPr/>
                    <a:lstStyle/>
                    <a:p>
                      <a:pPr algn="l" fontAlgn="t"/>
                      <a:r>
                        <a:rPr lang="en-US" sz="1100" b="1" i="0" u="none" strike="noStrike" dirty="0">
                          <a:solidFill>
                            <a:srgbClr val="231F20"/>
                          </a:solidFill>
                          <a:effectLst/>
                          <a:latin typeface="Century Gothic" panose="020B0502020202020204" pitchFamily="34" charset="0"/>
                        </a:rPr>
                        <a:t>Program Fee</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46BB4"/>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46BB4"/>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46BB4"/>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46BB4"/>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167199">
                <a:tc>
                  <a:txBody>
                    <a:bodyPr/>
                    <a:lstStyle/>
                    <a:p>
                      <a:pPr algn="l" fontAlgn="t"/>
                      <a:r>
                        <a:rPr lang="en-US" sz="1100" b="1" i="0" u="none" strike="noStrike" dirty="0">
                          <a:solidFill>
                            <a:srgbClr val="231F20"/>
                          </a:solidFill>
                          <a:effectLst/>
                          <a:latin typeface="Century Gothic" panose="020B0502020202020204" pitchFamily="34" charset="0"/>
                        </a:rPr>
                        <a:t>Tuition and fees</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173410">
                <a:tc>
                  <a:txBody>
                    <a:bodyPr/>
                    <a:lstStyle/>
                    <a:p>
                      <a:pPr algn="l" fontAlgn="t"/>
                      <a:r>
                        <a:rPr lang="en-US" sz="1100" b="1" i="0" u="none" strike="noStrike" dirty="0">
                          <a:solidFill>
                            <a:srgbClr val="231F20"/>
                          </a:solidFill>
                          <a:effectLst/>
                          <a:latin typeface="Century Gothic" panose="020B0502020202020204" pitchFamily="34" charset="0"/>
                        </a:rPr>
                        <a:t>Books and other educational supplies</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162065">
                <a:tc>
                  <a:txBody>
                    <a:bodyPr/>
                    <a:lstStyle/>
                    <a:p>
                      <a:pPr algn="l" fontAlgn="t"/>
                      <a:r>
                        <a:rPr lang="en-US" sz="1100" b="1" i="0" u="none" strike="noStrike" dirty="0">
                          <a:solidFill>
                            <a:srgbClr val="231F20"/>
                          </a:solidFill>
                          <a:effectLst/>
                          <a:latin typeface="Century Gothic" panose="020B0502020202020204" pitchFamily="34" charset="0"/>
                        </a:rPr>
                        <a:t>Orientation</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r h="162065">
                <a:tc>
                  <a:txBody>
                    <a:bodyPr/>
                    <a:lstStyle/>
                    <a:p>
                      <a:pPr algn="l" fontAlgn="t"/>
                      <a:r>
                        <a:rPr lang="en-US" sz="1100" b="1" i="0" u="none" strike="noStrike" dirty="0">
                          <a:solidFill>
                            <a:srgbClr val="231F20"/>
                          </a:solidFill>
                          <a:effectLst/>
                          <a:latin typeface="Century Gothic" panose="020B0502020202020204" pitchFamily="34" charset="0"/>
                        </a:rPr>
                        <a:t>Passport and passport photos</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162065">
                <a:tc>
                  <a:txBody>
                    <a:bodyPr/>
                    <a:lstStyle/>
                    <a:p>
                      <a:pPr algn="l" fontAlgn="t"/>
                      <a:r>
                        <a:rPr lang="en-US" sz="1100" b="1" i="0" u="none" strike="noStrike" dirty="0">
                          <a:solidFill>
                            <a:srgbClr val="231F20"/>
                          </a:solidFill>
                          <a:effectLst/>
                          <a:latin typeface="Century Gothic" panose="020B0502020202020204" pitchFamily="34" charset="0"/>
                        </a:rPr>
                        <a:t>Visa</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162065">
                <a:tc>
                  <a:txBody>
                    <a:bodyPr/>
                    <a:lstStyle/>
                    <a:p>
                      <a:pPr algn="l" fontAlgn="t"/>
                      <a:r>
                        <a:rPr lang="en-US" sz="1100" b="1" i="0" u="none" strike="noStrike" dirty="0">
                          <a:solidFill>
                            <a:srgbClr val="231F20"/>
                          </a:solidFill>
                          <a:effectLst/>
                          <a:latin typeface="Century Gothic" panose="020B0502020202020204" pitchFamily="34" charset="0"/>
                        </a:rPr>
                        <a:t>Airfare</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157203">
                <a:tc>
                  <a:txBody>
                    <a:bodyPr/>
                    <a:lstStyle/>
                    <a:p>
                      <a:pPr algn="l" fontAlgn="t"/>
                      <a:r>
                        <a:rPr lang="en-US" sz="1100" b="1" i="0" u="none" strike="noStrike" dirty="0">
                          <a:solidFill>
                            <a:srgbClr val="231F20"/>
                          </a:solidFill>
                          <a:effectLst/>
                          <a:latin typeface="Century Gothic" panose="020B0502020202020204" pitchFamily="34" charset="0"/>
                        </a:rPr>
                        <a:t>Immunizations</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57203">
                <a:tc>
                  <a:txBody>
                    <a:bodyPr/>
                    <a:lstStyle/>
                    <a:p>
                      <a:pPr algn="l" fontAlgn="t"/>
                      <a:r>
                        <a:rPr lang="en-US" sz="1100" b="1" i="0" u="none" strike="noStrike" dirty="0">
                          <a:solidFill>
                            <a:srgbClr val="231F20"/>
                          </a:solidFill>
                          <a:effectLst/>
                          <a:latin typeface="Century Gothic" panose="020B0502020202020204" pitchFamily="34" charset="0"/>
                        </a:rPr>
                        <a:t>Administrative fees</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dirty="0">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1"/>
                  </a:ext>
                </a:extLst>
              </a:tr>
              <a:tr h="157203">
                <a:tc>
                  <a:txBody>
                    <a:bodyPr/>
                    <a:lstStyle/>
                    <a:p>
                      <a:pPr algn="l" fontAlgn="t"/>
                      <a:r>
                        <a:rPr lang="en-US" sz="1100" b="1" i="0" u="none" strike="noStrike" dirty="0">
                          <a:solidFill>
                            <a:srgbClr val="231F20"/>
                          </a:solidFill>
                          <a:effectLst/>
                          <a:latin typeface="Century Gothic" panose="020B0502020202020204" pitchFamily="34" charset="0"/>
                        </a:rPr>
                        <a:t>Accommodations</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188658">
                <a:tc>
                  <a:txBody>
                    <a:bodyPr/>
                    <a:lstStyle/>
                    <a:p>
                      <a:pPr algn="l" fontAlgn="t"/>
                      <a:r>
                        <a:rPr lang="en-US" sz="1100" b="1" i="0" u="none" strike="noStrike" dirty="0">
                          <a:solidFill>
                            <a:srgbClr val="231F20"/>
                          </a:solidFill>
                          <a:effectLst/>
                          <a:latin typeface="Century Gothic" panose="020B0502020202020204" pitchFamily="34" charset="0"/>
                        </a:rPr>
                        <a:t>Meals (Breakfast, lunch, dinner)</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r h="182325">
                <a:tc>
                  <a:txBody>
                    <a:bodyPr/>
                    <a:lstStyle/>
                    <a:p>
                      <a:pPr algn="l" fontAlgn="t"/>
                      <a:r>
                        <a:rPr lang="en-US" sz="1100" b="1" i="0" u="none" strike="noStrike" dirty="0">
                          <a:solidFill>
                            <a:srgbClr val="231F20"/>
                          </a:solidFill>
                          <a:effectLst/>
                          <a:latin typeface="Century Gothic" panose="020B0502020202020204" pitchFamily="34" charset="0"/>
                        </a:rPr>
                        <a:t>Beverages (Coffee, Soda, Smoothies, Water)</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4"/>
                  </a:ext>
                </a:extLst>
              </a:tr>
              <a:tr h="194479">
                <a:tc>
                  <a:txBody>
                    <a:bodyPr/>
                    <a:lstStyle/>
                    <a:p>
                      <a:pPr algn="l" fontAlgn="t"/>
                      <a:r>
                        <a:rPr lang="en-US" sz="1100" b="1" i="0" u="none" strike="noStrike" dirty="0">
                          <a:solidFill>
                            <a:srgbClr val="231F20"/>
                          </a:solidFill>
                          <a:effectLst/>
                          <a:latin typeface="Century Gothic" panose="020B0502020202020204" pitchFamily="34" charset="0"/>
                        </a:rPr>
                        <a:t>Toiletries / Personal Items</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dirty="0">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5"/>
                  </a:ext>
                </a:extLst>
              </a:tr>
              <a:tr h="198532">
                <a:tc>
                  <a:txBody>
                    <a:bodyPr/>
                    <a:lstStyle/>
                    <a:p>
                      <a:pPr algn="l" fontAlgn="t"/>
                      <a:r>
                        <a:rPr lang="en-US" sz="1100" b="1" i="0" u="none" strike="noStrike" dirty="0">
                          <a:solidFill>
                            <a:srgbClr val="231F20"/>
                          </a:solidFill>
                          <a:effectLst/>
                          <a:latin typeface="Century Gothic" panose="020B0502020202020204" pitchFamily="34" charset="0"/>
                        </a:rPr>
                        <a:t>Insurance, Co-Pays (Dr. appt.)</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6"/>
                  </a:ext>
                </a:extLst>
              </a:tr>
              <a:tr h="198532">
                <a:tc>
                  <a:txBody>
                    <a:bodyPr/>
                    <a:lstStyle/>
                    <a:p>
                      <a:pPr algn="l" fontAlgn="t"/>
                      <a:r>
                        <a:rPr lang="en-US" sz="1100" b="1" i="0" u="none" strike="noStrike" dirty="0">
                          <a:solidFill>
                            <a:srgbClr val="231F20"/>
                          </a:solidFill>
                          <a:effectLst/>
                          <a:latin typeface="Century Gothic" panose="020B0502020202020204" pitchFamily="34" charset="0"/>
                        </a:rPr>
                        <a:t>Shopping (Clothes, shoes, etc.)</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dirty="0">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7"/>
                  </a:ext>
                </a:extLst>
              </a:tr>
              <a:tr h="198532">
                <a:tc>
                  <a:txBody>
                    <a:bodyPr/>
                    <a:lstStyle/>
                    <a:p>
                      <a:pPr algn="l" fontAlgn="t"/>
                      <a:r>
                        <a:rPr lang="en-US" sz="1100" b="1" i="0" u="none" strike="noStrike" dirty="0">
                          <a:solidFill>
                            <a:srgbClr val="231F20"/>
                          </a:solidFill>
                          <a:effectLst/>
                          <a:latin typeface="Century Gothic" panose="020B0502020202020204" pitchFamily="34" charset="0"/>
                        </a:rPr>
                        <a:t>Souvenirs</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8"/>
                  </a:ext>
                </a:extLst>
              </a:tr>
              <a:tr h="162065">
                <a:tc>
                  <a:txBody>
                    <a:bodyPr/>
                    <a:lstStyle/>
                    <a:p>
                      <a:pPr algn="l" fontAlgn="t"/>
                      <a:r>
                        <a:rPr lang="en-US" sz="1100" b="1" i="0" u="none" strike="noStrike" dirty="0">
                          <a:solidFill>
                            <a:srgbClr val="000000"/>
                          </a:solidFill>
                          <a:effectLst/>
                          <a:latin typeface="Century Gothic" panose="020B0502020202020204" pitchFamily="34" charset="0"/>
                        </a:rPr>
                        <a:t>Laundry / Dry Cleaning</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9"/>
                  </a:ext>
                </a:extLst>
              </a:tr>
              <a:tr h="162065">
                <a:tc>
                  <a:txBody>
                    <a:bodyPr/>
                    <a:lstStyle/>
                    <a:p>
                      <a:pPr algn="l" fontAlgn="t"/>
                      <a:r>
                        <a:rPr lang="en-US" sz="1100" b="1" i="0" u="none" strike="noStrike" dirty="0">
                          <a:solidFill>
                            <a:srgbClr val="000000"/>
                          </a:solidFill>
                          <a:effectLst/>
                          <a:latin typeface="Century Gothic" panose="020B0502020202020204" pitchFamily="34" charset="0"/>
                        </a:rPr>
                        <a:t>Travel Expenses</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20"/>
                  </a:ext>
                </a:extLst>
              </a:tr>
              <a:tr h="182325">
                <a:tc>
                  <a:txBody>
                    <a:bodyPr/>
                    <a:lstStyle/>
                    <a:p>
                      <a:pPr algn="l" fontAlgn="t"/>
                      <a:r>
                        <a:rPr lang="en-US" sz="1100" b="1" i="0" u="none" strike="noStrike" dirty="0">
                          <a:solidFill>
                            <a:srgbClr val="231F20"/>
                          </a:solidFill>
                          <a:effectLst/>
                          <a:latin typeface="Century Gothic" panose="020B0502020202020204" pitchFamily="34" charset="0"/>
                        </a:rPr>
                        <a:t>Other transportation (cab, bus, train, Uber)</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1"/>
                  </a:ext>
                </a:extLst>
              </a:tr>
              <a:tr h="162065">
                <a:tc>
                  <a:txBody>
                    <a:bodyPr/>
                    <a:lstStyle/>
                    <a:p>
                      <a:pPr algn="l" fontAlgn="t"/>
                      <a:r>
                        <a:rPr lang="en-US" sz="1100" b="1" i="0" u="none" strike="noStrike" dirty="0">
                          <a:solidFill>
                            <a:srgbClr val="000000"/>
                          </a:solidFill>
                          <a:effectLst/>
                          <a:latin typeface="Century Gothic" panose="020B0502020202020204" pitchFamily="34" charset="0"/>
                        </a:rPr>
                        <a:t>Recreational / Entertainment</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2"/>
                  </a:ext>
                </a:extLst>
              </a:tr>
              <a:tr h="150992">
                <a:tc>
                  <a:txBody>
                    <a:bodyPr/>
                    <a:lstStyle/>
                    <a:p>
                      <a:pPr algn="l" fontAlgn="t"/>
                      <a:r>
                        <a:rPr lang="en-US" sz="1100" b="1" i="0" u="none" strike="noStrike" dirty="0">
                          <a:solidFill>
                            <a:srgbClr val="231F20"/>
                          </a:solidFill>
                          <a:effectLst/>
                          <a:latin typeface="Century Gothic" panose="020B0502020202020204" pitchFamily="34" charset="0"/>
                        </a:rPr>
                        <a:t>Spending Money</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3"/>
                  </a:ext>
                </a:extLst>
              </a:tr>
              <a:tr h="167199">
                <a:tc>
                  <a:txBody>
                    <a:bodyPr/>
                    <a:lstStyle/>
                    <a:p>
                      <a:pPr algn="l" fontAlgn="t"/>
                      <a:r>
                        <a:rPr lang="en-US" sz="1100" b="1" i="0" u="none" strike="noStrike" dirty="0">
                          <a:solidFill>
                            <a:srgbClr val="231F20"/>
                          </a:solidFill>
                          <a:effectLst/>
                          <a:latin typeface="Century Gothic" panose="020B0502020202020204" pitchFamily="34" charset="0"/>
                        </a:rPr>
                        <a:t>Other expenses</a:t>
                      </a:r>
                      <a:endParaRPr lang="en-US" sz="1100" b="1" i="0" u="none" strike="noStrike" dirty="0">
                        <a:solidFill>
                          <a:srgbClr val="000000"/>
                        </a:solidFill>
                        <a:effectLst/>
                        <a:latin typeface="Century Gothic" panose="020B0502020202020204" pitchFamily="34" charset="0"/>
                      </a:endParaRP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4"/>
                  </a:ext>
                </a:extLst>
              </a:tr>
              <a:tr h="226892">
                <a:tc>
                  <a:txBody>
                    <a:bodyPr/>
                    <a:lstStyle/>
                    <a:p>
                      <a:pPr algn="l" fontAlgn="t"/>
                      <a:r>
                        <a:rPr lang="en-US" sz="1100" b="1" i="0" u="none" strike="noStrike" dirty="0">
                          <a:solidFill>
                            <a:srgbClr val="000000"/>
                          </a:solidFill>
                          <a:effectLst/>
                          <a:latin typeface="Century Gothic" panose="020B0502020202020204" pitchFamily="34" charset="0"/>
                        </a:rPr>
                        <a:t>Emergency Cash/Unplanned Expenses</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5"/>
                  </a:ext>
                </a:extLst>
              </a:tr>
              <a:tr h="157203">
                <a:tc>
                  <a:txBody>
                    <a:bodyPr/>
                    <a:lstStyle/>
                    <a:p>
                      <a:pPr algn="l" fontAlgn="t"/>
                      <a:r>
                        <a:rPr lang="en-US" sz="1100" b="1" i="0" u="none" strike="noStrike" dirty="0">
                          <a:solidFill>
                            <a:srgbClr val="000000"/>
                          </a:solidFill>
                          <a:effectLst/>
                          <a:latin typeface="Century Gothic" panose="020B0502020202020204" pitchFamily="34" charset="0"/>
                        </a:rPr>
                        <a:t> </a:t>
                      </a:r>
                    </a:p>
                  </a:txBody>
                  <a:tcPr marL="25641"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6"/>
                  </a:ext>
                </a:extLst>
              </a:tr>
              <a:tr h="177441">
                <a:tc>
                  <a:txBody>
                    <a:bodyPr/>
                    <a:lstStyle/>
                    <a:p>
                      <a:pPr algn="r" fontAlgn="t"/>
                      <a:r>
                        <a:rPr lang="en-US" sz="1100" b="1" i="0" u="none" strike="noStrike" dirty="0">
                          <a:solidFill>
                            <a:srgbClr val="231F20"/>
                          </a:solidFill>
                          <a:effectLst/>
                          <a:latin typeface="Century Gothic" panose="020B0502020202020204" pitchFamily="34" charset="0"/>
                        </a:rPr>
                        <a:t>TOTAL ESTIMATED COST</a:t>
                      </a:r>
                    </a:p>
                  </a:txBody>
                  <a:tcPr marL="2849"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t"/>
                      <a:r>
                        <a:rPr lang="en-US" sz="1100" b="0" i="0" u="none" strike="noStrike">
                          <a:solidFill>
                            <a:srgbClr val="000000"/>
                          </a:solidFill>
                          <a:effectLst/>
                          <a:latin typeface="Century Gothic" panose="020B0502020202020204" pitchFamily="34" charset="0"/>
                        </a:rPr>
                        <a:t> $                                                                   -   </a:t>
                      </a:r>
                    </a:p>
                  </a:txBody>
                  <a:tcPr marL="2849" marR="2849" marT="2849"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t"/>
                      <a:endParaRPr lang="en-US" sz="300" b="0" i="0" u="none" strike="noStrike">
                        <a:solidFill>
                          <a:srgbClr val="000000"/>
                        </a:solidFill>
                        <a:effectLst/>
                        <a:latin typeface="Times New Roman" panose="02020603050405020304" pitchFamily="18" charset="0"/>
                      </a:endParaRPr>
                    </a:p>
                  </a:txBody>
                  <a:tcPr marL="2849" marR="2849" marT="2849"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t"/>
                      <a:r>
                        <a:rPr lang="en-US" sz="300" b="0" i="0" u="none" strike="noStrike">
                          <a:solidFill>
                            <a:srgbClr val="000000"/>
                          </a:solidFill>
                          <a:effectLst/>
                          <a:latin typeface="Times New Roman" panose="02020603050405020304" pitchFamily="18" charset="0"/>
                        </a:rPr>
                        <a:t> </a:t>
                      </a:r>
                    </a:p>
                  </a:txBody>
                  <a:tcPr marL="2849" marR="2849" marT="2849"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7"/>
                  </a:ext>
                </a:extLst>
              </a:tr>
              <a:tr h="117498">
                <a:tc>
                  <a:txBody>
                    <a:bodyPr/>
                    <a:lstStyle/>
                    <a:p>
                      <a:pPr algn="r" fontAlgn="t"/>
                      <a:r>
                        <a:rPr lang="en-US" sz="1100" b="0" i="0" u="none" strike="noStrike" dirty="0">
                          <a:solidFill>
                            <a:srgbClr val="000000"/>
                          </a:solidFill>
                          <a:effectLst/>
                          <a:latin typeface="Times New Roman" panose="02020603050405020304" pitchFamily="18" charset="0"/>
                        </a:rPr>
                        <a:t> </a:t>
                      </a:r>
                    </a:p>
                  </a:txBody>
                  <a:tcPr marL="2849" marR="2849"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t"/>
                      <a:r>
                        <a:rPr lang="en-US" sz="1100" b="0" i="0" u="none" strike="noStrike">
                          <a:solidFill>
                            <a:srgbClr val="000000"/>
                          </a:solidFill>
                          <a:effectLst/>
                          <a:latin typeface="Century Gothic" panose="020B0502020202020204" pitchFamily="34" charset="0"/>
                        </a:rPr>
                        <a:t> </a:t>
                      </a:r>
                    </a:p>
                  </a:txBody>
                  <a:tcPr marL="2849" marR="2849" marT="2849"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t"/>
                      <a:endParaRPr lang="en-US" sz="300" b="0" i="0" u="none" strike="noStrike">
                        <a:solidFill>
                          <a:srgbClr val="000000"/>
                        </a:solidFill>
                        <a:effectLst/>
                        <a:latin typeface="Times New Roman" panose="02020603050405020304" pitchFamily="18" charset="0"/>
                      </a:endParaRPr>
                    </a:p>
                  </a:txBody>
                  <a:tcPr marL="2849" marR="2849" marT="2849" marB="0">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Times New Roman" panose="02020603050405020304" pitchFamily="18" charset="0"/>
                        </a:rPr>
                        <a:t> </a:t>
                      </a:r>
                    </a:p>
                  </a:txBody>
                  <a:tcPr marL="2849" marR="2849" marT="2849" marB="0">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t"/>
                      <a:r>
                        <a:rPr lang="en-US" sz="300" b="0" i="0" u="none" strike="noStrike">
                          <a:solidFill>
                            <a:srgbClr val="000000"/>
                          </a:solidFill>
                          <a:effectLst/>
                          <a:latin typeface="Times New Roman" panose="02020603050405020304" pitchFamily="18" charset="0"/>
                        </a:rPr>
                        <a:t> </a:t>
                      </a:r>
                    </a:p>
                  </a:txBody>
                  <a:tcPr marL="2849" marR="2849" marT="2849" marB="0">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28"/>
                  </a:ext>
                </a:extLst>
              </a:tr>
              <a:tr h="157203">
                <a:tc>
                  <a:txBody>
                    <a:bodyPr/>
                    <a:lstStyle/>
                    <a:p>
                      <a:pPr algn="r" fontAlgn="t"/>
                      <a:r>
                        <a:rPr lang="en-US" sz="1100" b="1" i="0" u="none" strike="noStrike" dirty="0">
                          <a:solidFill>
                            <a:srgbClr val="231F20"/>
                          </a:solidFill>
                          <a:effectLst/>
                          <a:latin typeface="Century Gothic" panose="020B0502020202020204" pitchFamily="34" charset="0"/>
                        </a:rPr>
                        <a:t>Scholarships</a:t>
                      </a:r>
                      <a:endParaRPr lang="en-US" sz="1100" b="1" i="0" u="none" strike="noStrike" dirty="0">
                        <a:solidFill>
                          <a:srgbClr val="000000"/>
                        </a:solidFill>
                        <a:effectLst/>
                        <a:latin typeface="Century Gothic" panose="020B0502020202020204" pitchFamily="34" charset="0"/>
                      </a:endParaRPr>
                    </a:p>
                  </a:txBody>
                  <a:tcPr marL="2849" marR="25641"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9"/>
                  </a:ext>
                </a:extLst>
              </a:tr>
              <a:tr h="145860">
                <a:tc>
                  <a:txBody>
                    <a:bodyPr/>
                    <a:lstStyle/>
                    <a:p>
                      <a:pPr algn="r" fontAlgn="t"/>
                      <a:r>
                        <a:rPr lang="en-US" sz="1100" b="1" i="0" u="none" strike="noStrike" dirty="0">
                          <a:solidFill>
                            <a:srgbClr val="231F20"/>
                          </a:solidFill>
                          <a:effectLst/>
                          <a:latin typeface="Century Gothic" panose="020B0502020202020204" pitchFamily="34" charset="0"/>
                        </a:rPr>
                        <a:t>Grants</a:t>
                      </a:r>
                      <a:endParaRPr lang="en-US" sz="1100" b="1" i="0" u="none" strike="noStrike" dirty="0">
                        <a:solidFill>
                          <a:srgbClr val="000000"/>
                        </a:solidFill>
                        <a:effectLst/>
                        <a:latin typeface="Century Gothic" panose="020B0502020202020204" pitchFamily="34" charset="0"/>
                      </a:endParaRPr>
                    </a:p>
                  </a:txBody>
                  <a:tcPr marL="2849" marR="25641"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30"/>
                  </a:ext>
                </a:extLst>
              </a:tr>
              <a:tr h="140999">
                <a:tc>
                  <a:txBody>
                    <a:bodyPr/>
                    <a:lstStyle/>
                    <a:p>
                      <a:pPr algn="r" fontAlgn="t"/>
                      <a:r>
                        <a:rPr lang="en-US" sz="1100" b="1" i="0" u="none" strike="noStrike" dirty="0">
                          <a:solidFill>
                            <a:srgbClr val="231F20"/>
                          </a:solidFill>
                          <a:effectLst/>
                          <a:latin typeface="Century Gothic" panose="020B0502020202020204" pitchFamily="34" charset="0"/>
                        </a:rPr>
                        <a:t>Financial Aid</a:t>
                      </a:r>
                      <a:endParaRPr lang="en-US" sz="1100" b="1" i="0" u="none" strike="noStrike" dirty="0">
                        <a:solidFill>
                          <a:srgbClr val="000000"/>
                        </a:solidFill>
                        <a:effectLst/>
                        <a:latin typeface="Century Gothic" panose="020B0502020202020204" pitchFamily="34" charset="0"/>
                      </a:endParaRPr>
                    </a:p>
                  </a:txBody>
                  <a:tcPr marL="2849" marR="25641"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31"/>
                  </a:ext>
                </a:extLst>
              </a:tr>
              <a:tr h="145860">
                <a:tc>
                  <a:txBody>
                    <a:bodyPr/>
                    <a:lstStyle/>
                    <a:p>
                      <a:pPr algn="r" fontAlgn="t"/>
                      <a:r>
                        <a:rPr lang="en-US" sz="1100" b="1" i="0" u="none" strike="noStrike" dirty="0">
                          <a:solidFill>
                            <a:srgbClr val="000000"/>
                          </a:solidFill>
                          <a:effectLst/>
                          <a:latin typeface="Century Gothic" panose="020B0502020202020204" pitchFamily="34" charset="0"/>
                        </a:rPr>
                        <a:t>Other Sources</a:t>
                      </a:r>
                    </a:p>
                  </a:txBody>
                  <a:tcPr marL="2849" marR="25641"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32"/>
                  </a:ext>
                </a:extLst>
              </a:tr>
              <a:tr h="177441">
                <a:tc>
                  <a:txBody>
                    <a:bodyPr/>
                    <a:lstStyle/>
                    <a:p>
                      <a:pPr algn="r" fontAlgn="t"/>
                      <a:r>
                        <a:rPr lang="en-US" sz="1100" b="1" i="0" u="none" strike="noStrike" dirty="0">
                          <a:solidFill>
                            <a:srgbClr val="000000"/>
                          </a:solidFill>
                          <a:effectLst/>
                          <a:latin typeface="Century Gothic" panose="020B0502020202020204" pitchFamily="34" charset="0"/>
                        </a:rPr>
                        <a:t>TOTAL FUNDING SOURCES</a:t>
                      </a:r>
                    </a:p>
                  </a:txBody>
                  <a:tcPr marL="2849" marR="25641"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                                                                   -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33"/>
                  </a:ext>
                </a:extLst>
              </a:tr>
              <a:tr h="177441">
                <a:tc>
                  <a:txBody>
                    <a:bodyPr/>
                    <a:lstStyle/>
                    <a:p>
                      <a:pPr algn="r" fontAlgn="t"/>
                      <a:r>
                        <a:rPr lang="en-US" sz="1100" b="1" i="0" u="none" strike="noStrike" dirty="0">
                          <a:solidFill>
                            <a:srgbClr val="000000"/>
                          </a:solidFill>
                          <a:effectLst/>
                          <a:latin typeface="Century Gothic" panose="020B0502020202020204" pitchFamily="34" charset="0"/>
                        </a:rPr>
                        <a:t>FUNDING NEEDED</a:t>
                      </a:r>
                    </a:p>
                  </a:txBody>
                  <a:tcPr marL="2849" marR="25641"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gridSpan="2">
                  <a:txBody>
                    <a:bodyPr/>
                    <a:lstStyle/>
                    <a:p>
                      <a:pPr algn="l" fontAlgn="ctr"/>
                      <a:r>
                        <a:rPr lang="en-US" sz="1100" b="0" i="0" u="none" strike="noStrike">
                          <a:solidFill>
                            <a:srgbClr val="000000"/>
                          </a:solidFill>
                          <a:effectLst/>
                          <a:latin typeface="Century Gothic" panose="020B0502020202020204" pitchFamily="34" charset="0"/>
                        </a:rPr>
                        <a:t> $                                                                   -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hMerge="1">
                  <a:txBody>
                    <a:bodyPr/>
                    <a:lstStyle/>
                    <a:p>
                      <a:pPr algn="l" fontAlgn="ctr"/>
                      <a:endParaRPr lang="en-US" sz="300" b="0" i="0" u="none" strike="noStrike">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a:noFill/>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algn="l" fontAlgn="ctr"/>
                      <a:r>
                        <a:rPr lang="en-US" sz="300" b="0" i="0" u="none" strike="noStrike">
                          <a:solidFill>
                            <a:srgbClr val="000000"/>
                          </a:solidFill>
                          <a:effectLst/>
                          <a:latin typeface="Times New Roman" panose="02020603050405020304" pitchFamily="18" charset="0"/>
                        </a:rPr>
                        <a:t> </a:t>
                      </a:r>
                    </a:p>
                  </a:txBody>
                  <a:tcPr marL="2849" marR="2849" marT="2849" marB="0" anchor="ctr">
                    <a:lnL>
                      <a:noFill/>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34"/>
                  </a:ext>
                </a:extLst>
              </a:tr>
              <a:tr h="177441">
                <a:tc>
                  <a:txBody>
                    <a:bodyPr/>
                    <a:lstStyle/>
                    <a:p>
                      <a:pPr algn="r" fontAlgn="t"/>
                      <a:r>
                        <a:rPr lang="en-US" sz="1100" b="1" i="0" u="none" strike="noStrike" dirty="0">
                          <a:solidFill>
                            <a:srgbClr val="231F20"/>
                          </a:solidFill>
                          <a:effectLst/>
                          <a:latin typeface="Century Gothic" panose="020B0502020202020204" pitchFamily="34" charset="0"/>
                        </a:rPr>
                        <a:t>BALANCED </a:t>
                      </a:r>
                    </a:p>
                  </a:txBody>
                  <a:tcPr marL="2849" marR="25641" marT="2849" marB="0">
                    <a:lnL w="6350" cap="flat" cmpd="sng" algn="ctr">
                      <a:solidFill>
                        <a:srgbClr val="246BB4"/>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46BB4"/>
                      </a:solidFill>
                      <a:prstDash val="solid"/>
                      <a:round/>
                      <a:headEnd type="none" w="med" len="med"/>
                      <a:tailEnd type="none" w="med" len="med"/>
                    </a:lnB>
                  </a:tcPr>
                </a:tc>
                <a:tc gridSpan="2">
                  <a:txBody>
                    <a:bodyPr/>
                    <a:lstStyle/>
                    <a:p>
                      <a:pPr algn="l" fontAlgn="ctr"/>
                      <a:r>
                        <a:rPr lang="en-US" sz="1100" b="0" i="0" u="none" strike="noStrike" dirty="0">
                          <a:solidFill>
                            <a:srgbClr val="000000"/>
                          </a:solidFill>
                          <a:effectLst/>
                          <a:latin typeface="Century Gothic" panose="020B0502020202020204" pitchFamily="34" charset="0"/>
                        </a:rPr>
                        <a:t> $                                                                   -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46BB4"/>
                      </a:solidFill>
                      <a:prstDash val="solid"/>
                      <a:round/>
                      <a:headEnd type="none" w="med" len="med"/>
                      <a:tailEnd type="none" w="med" len="med"/>
                    </a:lnB>
                  </a:tcPr>
                </a:tc>
                <a:tc hMerge="1">
                  <a:txBody>
                    <a:bodyPr/>
                    <a:lstStyle/>
                    <a:p>
                      <a:pPr algn="l" fontAlgn="ctr"/>
                      <a:endParaRPr lang="en-US" sz="300" b="0" i="0" u="none" strike="noStrike" dirty="0">
                        <a:solidFill>
                          <a:srgbClr val="000000"/>
                        </a:solidFill>
                        <a:effectLst/>
                        <a:latin typeface="Times New Roman" panose="02020603050405020304" pitchFamily="18" charset="0"/>
                      </a:endParaRP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46BB4"/>
                      </a:solidFill>
                      <a:prstDash val="solid"/>
                      <a:round/>
                      <a:headEnd type="none" w="med" len="med"/>
                      <a:tailEnd type="none" w="med" len="med"/>
                    </a:lnB>
                  </a:tcPr>
                </a:tc>
                <a:tc gridSpan="2">
                  <a:txBody>
                    <a:bodyPr/>
                    <a:lstStyle/>
                    <a:p>
                      <a:pPr algn="l" fontAlgn="ctr"/>
                      <a:r>
                        <a:rPr lang="en-US" sz="300" b="0" i="0" u="none" strike="noStrike" dirty="0">
                          <a:solidFill>
                            <a:srgbClr val="000000"/>
                          </a:solidFill>
                          <a:effectLst/>
                          <a:latin typeface="Times New Roman" panose="02020603050405020304" pitchFamily="18" charset="0"/>
                        </a:rPr>
                        <a:t> </a:t>
                      </a:r>
                    </a:p>
                  </a:txBody>
                  <a:tcPr marL="2849" marR="2849" marT="2849"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46BB4"/>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35"/>
                  </a:ext>
                </a:extLst>
              </a:tr>
            </a:tbl>
          </a:graphicData>
        </a:graphic>
      </p:graphicFrame>
    </p:spTree>
    <p:extLst>
      <p:ext uri="{BB962C8B-B14F-4D97-AF65-F5344CB8AC3E}">
        <p14:creationId xmlns:p14="http://schemas.microsoft.com/office/powerpoint/2010/main" val="3700810421"/>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Stick to your budget while you are abroad!</a:t>
            </a:r>
          </a:p>
        </p:txBody>
      </p:sp>
      <p:pic>
        <p:nvPicPr>
          <p:cNvPr id="4" name="Content Placeholder 3"/>
          <p:cNvPicPr>
            <a:picLocks noGrp="1" noChangeAspect="1"/>
          </p:cNvPicPr>
          <p:nvPr>
            <p:ph idx="1"/>
          </p:nvPr>
        </p:nvPicPr>
        <p:blipFill>
          <a:blip r:embed="rId3"/>
          <a:stretch>
            <a:fillRect/>
          </a:stretch>
        </p:blipFill>
        <p:spPr>
          <a:xfrm>
            <a:off x="838200" y="1524000"/>
            <a:ext cx="7848600" cy="4983163"/>
          </a:xfrm>
          <a:prstGeom prst="rect">
            <a:avLst/>
          </a:prstGeom>
        </p:spPr>
      </p:pic>
    </p:spTree>
    <p:extLst>
      <p:ext uri="{BB962C8B-B14F-4D97-AF65-F5344CB8AC3E}">
        <p14:creationId xmlns:p14="http://schemas.microsoft.com/office/powerpoint/2010/main" val="281793745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8629855"/>
              </p:ext>
            </p:extLst>
          </p:nvPr>
        </p:nvGraphicFramePr>
        <p:xfrm>
          <a:off x="1066801" y="228602"/>
          <a:ext cx="7619998" cy="6400797"/>
        </p:xfrm>
        <a:graphic>
          <a:graphicData uri="http://schemas.openxmlformats.org/drawingml/2006/table">
            <a:tbl>
              <a:tblPr/>
              <a:tblGrid>
                <a:gridCol w="2636356">
                  <a:extLst>
                    <a:ext uri="{9D8B030D-6E8A-4147-A177-3AD203B41FA5}">
                      <a16:colId xmlns:a16="http://schemas.microsoft.com/office/drawing/2014/main" val="20000"/>
                    </a:ext>
                  </a:extLst>
                </a:gridCol>
                <a:gridCol w="711123">
                  <a:extLst>
                    <a:ext uri="{9D8B030D-6E8A-4147-A177-3AD203B41FA5}">
                      <a16:colId xmlns:a16="http://schemas.microsoft.com/office/drawing/2014/main" val="20001"/>
                    </a:ext>
                  </a:extLst>
                </a:gridCol>
                <a:gridCol w="711123">
                  <a:extLst>
                    <a:ext uri="{9D8B030D-6E8A-4147-A177-3AD203B41FA5}">
                      <a16:colId xmlns:a16="http://schemas.microsoft.com/office/drawing/2014/main" val="20002"/>
                    </a:ext>
                  </a:extLst>
                </a:gridCol>
                <a:gridCol w="711123">
                  <a:extLst>
                    <a:ext uri="{9D8B030D-6E8A-4147-A177-3AD203B41FA5}">
                      <a16:colId xmlns:a16="http://schemas.microsoft.com/office/drawing/2014/main" val="20003"/>
                    </a:ext>
                  </a:extLst>
                </a:gridCol>
                <a:gridCol w="711123">
                  <a:extLst>
                    <a:ext uri="{9D8B030D-6E8A-4147-A177-3AD203B41FA5}">
                      <a16:colId xmlns:a16="http://schemas.microsoft.com/office/drawing/2014/main" val="20004"/>
                    </a:ext>
                  </a:extLst>
                </a:gridCol>
                <a:gridCol w="711123">
                  <a:extLst>
                    <a:ext uri="{9D8B030D-6E8A-4147-A177-3AD203B41FA5}">
                      <a16:colId xmlns:a16="http://schemas.microsoft.com/office/drawing/2014/main" val="20005"/>
                    </a:ext>
                  </a:extLst>
                </a:gridCol>
                <a:gridCol w="711123">
                  <a:extLst>
                    <a:ext uri="{9D8B030D-6E8A-4147-A177-3AD203B41FA5}">
                      <a16:colId xmlns:a16="http://schemas.microsoft.com/office/drawing/2014/main" val="20006"/>
                    </a:ext>
                  </a:extLst>
                </a:gridCol>
                <a:gridCol w="716904">
                  <a:extLst>
                    <a:ext uri="{9D8B030D-6E8A-4147-A177-3AD203B41FA5}">
                      <a16:colId xmlns:a16="http://schemas.microsoft.com/office/drawing/2014/main" val="20007"/>
                    </a:ext>
                  </a:extLst>
                </a:gridCol>
              </a:tblGrid>
              <a:tr h="295315">
                <a:tc gridSpan="7">
                  <a:txBody>
                    <a:bodyPr/>
                    <a:lstStyle/>
                    <a:p>
                      <a:pPr algn="l" fontAlgn="b"/>
                      <a:r>
                        <a:rPr lang="en-US" sz="1200" b="0" i="0" u="none" strike="noStrike" dirty="0">
                          <a:effectLst/>
                          <a:latin typeface="Broadway" panose="04040905080B02020502" pitchFamily="82" charset="0"/>
                        </a:rPr>
                        <a:t>             </a:t>
                      </a:r>
                      <a:r>
                        <a:rPr lang="en-US" sz="1800" b="0" i="0" u="none" strike="noStrike" dirty="0">
                          <a:effectLst/>
                          <a:latin typeface="Broadway" panose="04040905080B02020502" pitchFamily="82" charset="0"/>
                        </a:rPr>
                        <a:t>     Study Abroad Weekly Spending Diary</a:t>
                      </a:r>
                    </a:p>
                  </a:txBody>
                  <a:tcPr marL="5227" marR="5227" marT="522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5227" marR="5227" marT="522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7124">
                <a:tc>
                  <a:txBody>
                    <a:bodyPr/>
                    <a:lstStyle/>
                    <a:p>
                      <a:pPr algn="l" fontAlgn="b"/>
                      <a:r>
                        <a:rPr lang="en-US" sz="1050" b="0" i="0" u="none" strike="noStrike" dirty="0">
                          <a:solidFill>
                            <a:srgbClr val="000000"/>
                          </a:solidFill>
                          <a:effectLst/>
                          <a:latin typeface="Arial" panose="020B0604020202020204" pitchFamily="34" charset="0"/>
                        </a:rPr>
                        <a:t>             Emergency Cash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r" fontAlgn="b"/>
                      <a:r>
                        <a:rPr lang="en-US" sz="1050" b="0" i="0" u="none" strike="noStrike">
                          <a:solidFill>
                            <a:srgbClr val="000000"/>
                          </a:solidFill>
                          <a:effectLst/>
                          <a:latin typeface="Viner Hand ITC" panose="03070502030502020203" pitchFamily="66" charset="0"/>
                        </a:rPr>
                        <a:t>$200.00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50" b="0" i="0" u="none" strike="noStrike">
                          <a:solidFill>
                            <a:srgbClr val="000000"/>
                          </a:solidFill>
                          <a:effectLst/>
                          <a:latin typeface="Viner Hand ITC" panose="03070502030502020203" pitchFamily="66" charset="0"/>
                        </a:rPr>
                        <a:t>Notes:</a:t>
                      </a:r>
                    </a:p>
                  </a:txBody>
                  <a:tcPr marL="5227" marR="5227" marT="522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a:noFill/>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700" b="0" i="0" u="sng" strike="noStrike">
                          <a:solidFill>
                            <a:srgbClr val="000000"/>
                          </a:solidFill>
                          <a:effectLst/>
                          <a:latin typeface="Viner Hand ITC" panose="03070502030502020203" pitchFamily="66" charset="0"/>
                        </a:rPr>
                        <a:t> </a:t>
                      </a:r>
                    </a:p>
                  </a:txBody>
                  <a:tcPr marL="5227" marR="5227" marT="5227" marB="0" anchor="b">
                    <a:lnL>
                      <a:noFill/>
                    </a:lnL>
                    <a:lnR>
                      <a:noFill/>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a:noFill/>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a:noFill/>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0001"/>
                  </a:ext>
                </a:extLst>
              </a:tr>
              <a:tr h="343614">
                <a:tc>
                  <a:txBody>
                    <a:bodyPr/>
                    <a:lstStyle/>
                    <a:p>
                      <a:pPr algn="l" fontAlgn="t"/>
                      <a:r>
                        <a:rPr lang="en-US" sz="1050" b="0" i="0" u="none" strike="noStrike" dirty="0">
                          <a:solidFill>
                            <a:srgbClr val="000000"/>
                          </a:solidFill>
                          <a:effectLst/>
                          <a:latin typeface="Arial" panose="020B0604020202020204" pitchFamily="34" charset="0"/>
                        </a:rPr>
                        <a:t>            </a:t>
                      </a:r>
                    </a:p>
                    <a:p>
                      <a:pPr algn="ctr" fontAlgn="t"/>
                      <a:r>
                        <a:rPr lang="en-US" sz="1050" b="0" i="0" u="none" strike="noStrike" dirty="0">
                          <a:solidFill>
                            <a:srgbClr val="000000"/>
                          </a:solidFill>
                          <a:effectLst/>
                          <a:latin typeface="Arial" panose="020B0604020202020204" pitchFamily="34" charset="0"/>
                        </a:rPr>
                        <a:t>Amount Budgeted for the week </a:t>
                      </a:r>
                    </a:p>
                  </a:txBody>
                  <a:tcPr marL="5227" marR="5227" marT="52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A6A6"/>
                    </a:solidFill>
                  </a:tcPr>
                </a:tc>
                <a:tc>
                  <a:txBody>
                    <a:bodyPr/>
                    <a:lstStyle/>
                    <a:p>
                      <a:pPr algn="r" fontAlgn="b"/>
                      <a:r>
                        <a:rPr lang="en-US" sz="1050" b="0" i="0" u="none" strike="noStrike" dirty="0">
                          <a:solidFill>
                            <a:srgbClr val="000000"/>
                          </a:solidFill>
                          <a:effectLst/>
                          <a:latin typeface="Viner Hand ITC" panose="03070502030502020203" pitchFamily="66" charset="0"/>
                        </a:rPr>
                        <a:t>$200.00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l" fontAlgn="b"/>
                      <a:r>
                        <a:rPr lang="en-US" sz="1050" b="0" i="0" u="none" strike="noStrike" dirty="0">
                          <a:solidFill>
                            <a:srgbClr val="000000"/>
                          </a:solidFill>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a:noFill/>
                    </a:lnR>
                    <a:lnT>
                      <a:noFill/>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a:noFill/>
                    </a:lnR>
                    <a:lnT>
                      <a:noFill/>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a:noFill/>
                    </a:lnR>
                    <a:lnT>
                      <a:noFill/>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a:noFill/>
                    </a:lnR>
                    <a:lnT>
                      <a:noFill/>
                    </a:lnT>
                    <a:lnB>
                      <a:noFill/>
                    </a:lnB>
                    <a:solidFill>
                      <a:srgbClr val="A6A6A6"/>
                    </a:solidFill>
                  </a:tcPr>
                </a:tc>
                <a:tc>
                  <a:txBody>
                    <a:bodyPr/>
                    <a:lstStyle/>
                    <a:p>
                      <a:pPr algn="l" fontAlgn="b"/>
                      <a:r>
                        <a:rPr lang="en-US" sz="700" b="0" i="0" u="none" strike="noStrike">
                          <a:solidFill>
                            <a:srgbClr val="000000"/>
                          </a:solidFill>
                          <a:effectLst/>
                          <a:latin typeface="Viner Hand ITC" panose="03070502030502020203" pitchFamily="66" charset="0"/>
                        </a:rPr>
                        <a:t> </a:t>
                      </a:r>
                    </a:p>
                  </a:txBody>
                  <a:tcPr marL="5227" marR="5227" marT="5227" marB="0" anchor="b">
                    <a:lnL>
                      <a:noFill/>
                    </a:lnL>
                    <a:lnR w="6350" cap="flat" cmpd="sng" algn="ctr">
                      <a:solidFill>
                        <a:srgbClr val="000000"/>
                      </a:solidFill>
                      <a:prstDash val="solid"/>
                      <a:round/>
                      <a:headEnd type="none" w="med" len="med"/>
                      <a:tailEnd type="none" w="med" len="med"/>
                    </a:lnR>
                    <a:lnT>
                      <a:noFill/>
                    </a:lnT>
                    <a:lnB>
                      <a:noFill/>
                    </a:lnB>
                    <a:solidFill>
                      <a:srgbClr val="A6A6A6"/>
                    </a:solidFill>
                  </a:tcPr>
                </a:tc>
                <a:extLst>
                  <a:ext uri="{0D108BD9-81ED-4DB2-BD59-A6C34878D82A}">
                    <a16:rowId xmlns:a16="http://schemas.microsoft.com/office/drawing/2014/main" val="10002"/>
                  </a:ext>
                </a:extLst>
              </a:tr>
              <a:tr h="192281">
                <a:tc>
                  <a:txBody>
                    <a:bodyPr/>
                    <a:lstStyle/>
                    <a:p>
                      <a:pPr algn="l" fontAlgn="b"/>
                      <a:r>
                        <a:rPr lang="en-US" sz="1050" b="1" i="0" u="none" strike="noStrike" dirty="0">
                          <a:effectLst/>
                          <a:latin typeface="Arial" panose="020B0604020202020204" pitchFamily="34" charset="0"/>
                        </a:rPr>
                        <a:t>DAILY LIVING EXPENSES</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Day 1</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Day 2</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Day 3</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Day 4</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Day 5</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Day 6</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effectLst/>
                          <a:latin typeface="Arial" panose="020B0604020202020204" pitchFamily="34" charset="0"/>
                        </a:rPr>
                        <a:t>Day 7</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281">
                <a:tc>
                  <a:txBody>
                    <a:bodyPr/>
                    <a:lstStyle/>
                    <a:p>
                      <a:pPr algn="l" fontAlgn="ctr"/>
                      <a:r>
                        <a:rPr lang="en-US" sz="1050" b="1" i="1" u="none" strike="noStrike">
                          <a:effectLst/>
                          <a:latin typeface="Arial" panose="020B0604020202020204" pitchFamily="34" charset="0"/>
                        </a:rPr>
                        <a:t>Date</a:t>
                      </a:r>
                    </a:p>
                  </a:txBody>
                  <a:tcPr marL="5227" marR="5227" marT="5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effectLst/>
                          <a:latin typeface="Viner Hand ITC" panose="03070502030502020203" pitchFamily="66" charset="0"/>
                        </a:rPr>
                        <a:t> </a:t>
                      </a:r>
                    </a:p>
                  </a:txBody>
                  <a:tcPr marL="5227" marR="5227" marT="5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effectLst/>
                          <a:latin typeface="Viner Hand ITC" panose="03070502030502020203" pitchFamily="66" charset="0"/>
                        </a:rPr>
                        <a:t> </a:t>
                      </a:r>
                    </a:p>
                  </a:txBody>
                  <a:tcPr marL="5227" marR="5227" marT="5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effectLst/>
                          <a:latin typeface="Viner Hand ITC" panose="03070502030502020203" pitchFamily="66" charset="0"/>
                        </a:rPr>
                        <a:t> </a:t>
                      </a:r>
                    </a:p>
                  </a:txBody>
                  <a:tcPr marL="5227" marR="5227" marT="5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effectLst/>
                          <a:latin typeface="Viner Hand ITC" panose="03070502030502020203" pitchFamily="66" charset="0"/>
                        </a:rPr>
                        <a:t> </a:t>
                      </a:r>
                    </a:p>
                  </a:txBody>
                  <a:tcPr marL="5227" marR="5227" marT="5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effectLst/>
                          <a:latin typeface="Viner Hand ITC" panose="03070502030502020203" pitchFamily="66" charset="0"/>
                        </a:rPr>
                        <a:t> </a:t>
                      </a:r>
                    </a:p>
                  </a:txBody>
                  <a:tcPr marL="5227" marR="5227" marT="5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effectLst/>
                          <a:latin typeface="Viner Hand ITC" panose="03070502030502020203" pitchFamily="66" charset="0"/>
                        </a:rPr>
                        <a:t> </a:t>
                      </a:r>
                    </a:p>
                  </a:txBody>
                  <a:tcPr marL="5227" marR="5227" marT="5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effectLst/>
                          <a:latin typeface="Viner Hand ITC" panose="03070502030502020203" pitchFamily="66" charset="0"/>
                        </a:rPr>
                        <a:t> </a:t>
                      </a:r>
                    </a:p>
                  </a:txBody>
                  <a:tcPr marL="5227" marR="5227" marT="5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411">
                <a:tc>
                  <a:txBody>
                    <a:bodyPr/>
                    <a:lstStyle/>
                    <a:p>
                      <a:pPr algn="l" fontAlgn="b"/>
                      <a:r>
                        <a:rPr lang="en-US" sz="1050" b="0" i="0" u="none" strike="noStrike">
                          <a:effectLst/>
                          <a:latin typeface="Arial" panose="020B0604020202020204" pitchFamily="34" charset="0"/>
                        </a:rPr>
                        <a:t>Dining Out (Take Out, Dinner, etc)</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3411">
                <a:tc>
                  <a:txBody>
                    <a:bodyPr/>
                    <a:lstStyle/>
                    <a:p>
                      <a:pPr algn="l" fontAlgn="b"/>
                      <a:r>
                        <a:rPr lang="en-US" sz="1050" b="0" i="0" u="none" strike="noStrike">
                          <a:effectLst/>
                          <a:latin typeface="Arial" panose="020B0604020202020204" pitchFamily="34" charset="0"/>
                        </a:rPr>
                        <a:t>Morning Beverage(Coffee, Smoothie)</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3411">
                <a:tc>
                  <a:txBody>
                    <a:bodyPr/>
                    <a:lstStyle/>
                    <a:p>
                      <a:pPr algn="l" fontAlgn="b"/>
                      <a:r>
                        <a:rPr lang="en-US" sz="1050" b="0" i="0" u="none" strike="noStrike">
                          <a:effectLst/>
                          <a:latin typeface="Arial" panose="020B0604020202020204" pitchFamily="34" charset="0"/>
                        </a:rPr>
                        <a:t>Toiletries/Personal Items</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3411">
                <a:tc>
                  <a:txBody>
                    <a:bodyPr/>
                    <a:lstStyle/>
                    <a:p>
                      <a:pPr algn="l" fontAlgn="b"/>
                      <a:r>
                        <a:rPr lang="en-US" sz="1050" b="0" i="0" u="none" strike="noStrike">
                          <a:effectLst/>
                          <a:latin typeface="Arial" panose="020B0604020202020204" pitchFamily="34" charset="0"/>
                        </a:rPr>
                        <a:t>Insurance Co-Pay (Drs. Appt)</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411">
                <a:tc>
                  <a:txBody>
                    <a:bodyPr/>
                    <a:lstStyle/>
                    <a:p>
                      <a:pPr algn="l" fontAlgn="b"/>
                      <a:r>
                        <a:rPr lang="en-US" sz="1050" b="0" i="0" u="none" strike="noStrike">
                          <a:effectLst/>
                          <a:latin typeface="Arial" panose="020B0604020202020204" pitchFamily="34" charset="0"/>
                        </a:rPr>
                        <a:t>Shopping (Clothes, shoes, etc.)</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3411">
                <a:tc>
                  <a:txBody>
                    <a:bodyPr/>
                    <a:lstStyle/>
                    <a:p>
                      <a:pPr algn="l" fontAlgn="b"/>
                      <a:r>
                        <a:rPr lang="en-US" sz="1050" b="0" i="0" u="none" strike="noStrike">
                          <a:effectLst/>
                          <a:latin typeface="Arial" panose="020B0604020202020204" pitchFamily="34" charset="0"/>
                        </a:rPr>
                        <a:t>Souvenirs</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3411">
                <a:tc>
                  <a:txBody>
                    <a:bodyPr/>
                    <a:lstStyle/>
                    <a:p>
                      <a:pPr algn="l" fontAlgn="b"/>
                      <a:r>
                        <a:rPr lang="en-US" sz="1050" b="0" i="0" u="none" strike="noStrike">
                          <a:effectLst/>
                          <a:latin typeface="Arial" panose="020B0604020202020204" pitchFamily="34" charset="0"/>
                        </a:rPr>
                        <a:t>Dry Cleaning/Laundromat</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3933">
                <a:tc>
                  <a:txBody>
                    <a:bodyPr/>
                    <a:lstStyle/>
                    <a:p>
                      <a:pPr algn="l" fontAlgn="b"/>
                      <a:r>
                        <a:rPr lang="en-US" sz="1050" b="0" i="0" u="none" strike="noStrike">
                          <a:effectLst/>
                          <a:latin typeface="Arial" panose="020B0604020202020204" pitchFamily="34" charset="0"/>
                        </a:rPr>
                        <a:t>Travel expenses to other cities or countries</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3411">
                <a:tc>
                  <a:txBody>
                    <a:bodyPr/>
                    <a:lstStyle/>
                    <a:p>
                      <a:pPr algn="l" fontAlgn="b"/>
                      <a:r>
                        <a:rPr lang="en-US" sz="1050" b="0" i="0" u="none" strike="noStrike">
                          <a:effectLst/>
                          <a:latin typeface="Arial" panose="020B0604020202020204" pitchFamily="34" charset="0"/>
                        </a:rPr>
                        <a:t>Other Transportation (cab, bus, train)</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9578">
                <a:tc>
                  <a:txBody>
                    <a:bodyPr/>
                    <a:lstStyle/>
                    <a:p>
                      <a:pPr algn="l" fontAlgn="b"/>
                      <a:r>
                        <a:rPr lang="en-US" sz="1050" b="0" i="0" u="none" strike="noStrike">
                          <a:effectLst/>
                          <a:latin typeface="Arial" panose="020B0604020202020204" pitchFamily="34" charset="0"/>
                        </a:rPr>
                        <a:t>Recreational Expenses (movie rental, etc)</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1494">
                <a:tc>
                  <a:txBody>
                    <a:bodyPr/>
                    <a:lstStyle/>
                    <a:p>
                      <a:pPr algn="l" fontAlgn="b"/>
                      <a:r>
                        <a:rPr lang="en-US" sz="1050" b="0" i="0" u="none" strike="noStrike">
                          <a:effectLst/>
                          <a:latin typeface="Arial" panose="020B0604020202020204" pitchFamily="34" charset="0"/>
                        </a:rPr>
                        <a:t>Entertainment (club, theatre, snorkeling,etc)</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3411">
                <a:tc>
                  <a:txBody>
                    <a:bodyPr/>
                    <a:lstStyle/>
                    <a:p>
                      <a:pPr algn="l" fontAlgn="b"/>
                      <a:r>
                        <a:rPr lang="en-US" sz="1050" b="0" i="0" u="none" strike="noStrike">
                          <a:effectLst/>
                          <a:latin typeface="Arial" panose="020B0604020202020204" pitchFamily="34" charset="0"/>
                        </a:rPr>
                        <a:t>School Supplies</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3411">
                <a:tc>
                  <a:txBody>
                    <a:bodyPr/>
                    <a:lstStyle/>
                    <a:p>
                      <a:pPr algn="l" fontAlgn="b"/>
                      <a:r>
                        <a:rPr lang="en-US" sz="1050" b="0" i="0" u="none" strike="noStrike">
                          <a:effectLst/>
                          <a:latin typeface="Arial" panose="020B0604020202020204" pitchFamily="34" charset="0"/>
                        </a:rPr>
                        <a:t>Misc Spending (Itemize)</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3411">
                <a:tc>
                  <a:txBody>
                    <a:bodyPr/>
                    <a:lstStyle/>
                    <a:p>
                      <a:pPr algn="l" fontAlgn="b"/>
                      <a:r>
                        <a:rPr lang="en-US" sz="1050" b="0" i="0" u="none" strike="noStrike">
                          <a:effectLst/>
                          <a:latin typeface="Viner Hand ITC" panose="03070502030502020203" pitchFamily="66" charset="0"/>
                        </a:rPr>
                        <a:t>1</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3411">
                <a:tc>
                  <a:txBody>
                    <a:bodyPr/>
                    <a:lstStyle/>
                    <a:p>
                      <a:pPr algn="l" fontAlgn="b"/>
                      <a:r>
                        <a:rPr lang="en-US" sz="1050" b="0" i="0" u="none" strike="noStrike">
                          <a:effectLst/>
                          <a:latin typeface="Viner Hand ITC" panose="03070502030502020203" pitchFamily="66" charset="0"/>
                        </a:rPr>
                        <a:t>2</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3411">
                <a:tc>
                  <a:txBody>
                    <a:bodyPr/>
                    <a:lstStyle/>
                    <a:p>
                      <a:pPr algn="l" fontAlgn="b"/>
                      <a:r>
                        <a:rPr lang="en-US" sz="1050" b="0" i="0" u="none" strike="noStrike">
                          <a:effectLst/>
                          <a:latin typeface="Arial" panose="020B0604020202020204" pitchFamily="34" charset="0"/>
                        </a:rPr>
                        <a:t>Emergency Cash/Unplanned Expenses </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3411">
                <a:tc>
                  <a:txBody>
                    <a:bodyPr/>
                    <a:lstStyle/>
                    <a:p>
                      <a:pPr algn="l" fontAlgn="b"/>
                      <a:r>
                        <a:rPr lang="en-US" sz="1050" b="0" i="0" u="none" strike="noStrike">
                          <a:effectLst/>
                          <a:latin typeface="Viner Hand ITC" panose="03070502030502020203" pitchFamily="66" charset="0"/>
                        </a:rPr>
                        <a:t>1</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21316">
                <a:tc>
                  <a:txBody>
                    <a:bodyPr/>
                    <a:lstStyle/>
                    <a:p>
                      <a:pPr algn="l" fontAlgn="b"/>
                      <a:r>
                        <a:rPr lang="en-US" sz="1050" b="0" i="0" u="none" strike="noStrike">
                          <a:effectLst/>
                          <a:latin typeface="Viner Hand ITC" panose="03070502030502020203" pitchFamily="66" charset="0"/>
                        </a:rPr>
                        <a:t>2</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Viner Hand ITC" panose="03070502030502020203" pitchFamily="66" charset="0"/>
                        </a:rPr>
                        <a:t> </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21316">
                <a:tc>
                  <a:txBody>
                    <a:bodyPr/>
                    <a:lstStyle/>
                    <a:p>
                      <a:pPr algn="l" fontAlgn="b"/>
                      <a:r>
                        <a:rPr lang="en-US" sz="1050" b="1" i="0" u="none" strike="noStrike">
                          <a:effectLst/>
                          <a:latin typeface="Arial" panose="020B0604020202020204" pitchFamily="34" charset="0"/>
                        </a:rPr>
                        <a:t>TOTAL DAILY LIVING EXPENSES</a:t>
                      </a:r>
                    </a:p>
                  </a:txBody>
                  <a:tcPr marL="5227" marR="5227" marT="52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a:effectLst/>
                          <a:latin typeface="Viner Hand ITC" panose="03070502030502020203" pitchFamily="66" charset="0"/>
                        </a:rPr>
                        <a:t>$0.00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a:effectLst/>
                          <a:latin typeface="Viner Hand ITC" panose="03070502030502020203" pitchFamily="66" charset="0"/>
                        </a:rPr>
                        <a:t>$0.00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a:effectLst/>
                          <a:latin typeface="Viner Hand ITC" panose="03070502030502020203" pitchFamily="66" charset="0"/>
                        </a:rPr>
                        <a:t>$0.00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a:effectLst/>
                          <a:latin typeface="Viner Hand ITC" panose="03070502030502020203" pitchFamily="66" charset="0"/>
                        </a:rPr>
                        <a:t>$0.00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a:effectLst/>
                          <a:latin typeface="Viner Hand ITC" panose="03070502030502020203" pitchFamily="66" charset="0"/>
                        </a:rPr>
                        <a:t>$0.00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a:effectLst/>
                          <a:latin typeface="Viner Hand ITC" panose="03070502030502020203" pitchFamily="66" charset="0"/>
                        </a:rPr>
                        <a:t>$0.00</a:t>
                      </a:r>
                    </a:p>
                  </a:txBody>
                  <a:tcPr marL="5227" marR="5227" marT="5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effectLst/>
                          <a:latin typeface="Viner Hand ITC" panose="03070502030502020203" pitchFamily="66" charset="0"/>
                        </a:rPr>
                        <a:t>$0.00</a:t>
                      </a:r>
                    </a:p>
                  </a:txBody>
                  <a:tcPr marL="5227" marR="5227" marT="52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21316">
                <a:tc gridSpan="2">
                  <a:txBody>
                    <a:bodyPr/>
                    <a:lstStyle/>
                    <a:p>
                      <a:pPr algn="l" fontAlgn="b"/>
                      <a:r>
                        <a:rPr lang="en-US" sz="1050" b="1" i="0" u="none" strike="noStrike">
                          <a:effectLst/>
                          <a:latin typeface="Arial" panose="020B0604020202020204" pitchFamily="34" charset="0"/>
                        </a:rPr>
                        <a:t>Total Amount Spent During the Week (Day 1-7)</a:t>
                      </a:r>
                    </a:p>
                  </a:txBody>
                  <a:tcPr marL="5227" marR="5227" marT="52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1" i="0" u="none" strike="noStrike" dirty="0">
                          <a:effectLst/>
                          <a:latin typeface="Viner Hand ITC" panose="03070502030502020203" pitchFamily="66" charset="0"/>
                        </a:rPr>
                        <a:t>$0.00</a:t>
                      </a:r>
                    </a:p>
                  </a:txBody>
                  <a:tcPr marL="5227" marR="5227" marT="52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363590">
                <a:tc gridSpan="4">
                  <a:txBody>
                    <a:bodyPr/>
                    <a:lstStyle/>
                    <a:p>
                      <a:pPr algn="l" fontAlgn="b"/>
                      <a:r>
                        <a:rPr lang="en-US" sz="1050" b="1" i="0" u="none" strike="noStrike">
                          <a:effectLst/>
                          <a:latin typeface="Arial" panose="020B0604020202020204" pitchFamily="34" charset="0"/>
                        </a:rPr>
                        <a:t>Money in Account (Total balance at the end of week)</a:t>
                      </a:r>
                    </a:p>
                  </a:txBody>
                  <a:tcPr marL="5227" marR="5227" marT="52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050" b="0" i="0" u="none" strike="noStrike">
                          <a:effectLst/>
                          <a:latin typeface="Viner Hand ITC" panose="03070502030502020203" pitchFamily="66"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050" b="1" i="0" u="none" strike="noStrike" dirty="0">
                          <a:effectLst/>
                          <a:latin typeface="Viner Hand ITC" panose="03070502030502020203" pitchFamily="66" charset="0"/>
                        </a:rPr>
                        <a:t>###</a:t>
                      </a:r>
                    </a:p>
                  </a:txBody>
                  <a:tcPr marL="5227" marR="5227" marT="52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25"/>
                  </a:ext>
                </a:extLst>
              </a:tr>
              <a:tr h="192281">
                <a:tc>
                  <a:txBody>
                    <a:bodyPr/>
                    <a:lstStyle/>
                    <a:p>
                      <a:pPr algn="l" fontAlgn="b"/>
                      <a:r>
                        <a:rPr lang="en-US" sz="1050" b="1" i="0" u="none" strike="noStrike">
                          <a:effectLst/>
                          <a:latin typeface="Arial" panose="020B0604020202020204" pitchFamily="34" charset="0"/>
                        </a:rPr>
                        <a:t>NOTES:  </a:t>
                      </a:r>
                    </a:p>
                  </a:txBody>
                  <a:tcPr marL="5227" marR="5227" marT="52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effectLst/>
                          <a:latin typeface="Arial" panose="020B0604020202020204" pitchFamily="34"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effectLst/>
                          <a:latin typeface="Arial" panose="020B0604020202020204" pitchFamily="34"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effectLst/>
                          <a:latin typeface="Arial" panose="020B0604020202020204" pitchFamily="34"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effectLst/>
                          <a:latin typeface="Arial" panose="020B0604020202020204" pitchFamily="34"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effectLst/>
                          <a:latin typeface="Arial" panose="020B0604020202020204" pitchFamily="34"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effectLst/>
                          <a:latin typeface="Arial" panose="020B0604020202020204" pitchFamily="34" charset="0"/>
                        </a:rPr>
                        <a:t> </a:t>
                      </a:r>
                    </a:p>
                  </a:txBody>
                  <a:tcPr marL="5227" marR="5227" marT="522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effectLst/>
                          <a:latin typeface="Arial" panose="020B0604020202020204" pitchFamily="34" charset="0"/>
                        </a:rPr>
                        <a:t> </a:t>
                      </a:r>
                    </a:p>
                  </a:txBody>
                  <a:tcPr marL="5227" marR="5227" marT="52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97604">
                <a:tc>
                  <a:txBody>
                    <a:bodyPr/>
                    <a:lstStyle/>
                    <a:p>
                      <a:pPr algn="l" fontAlgn="b"/>
                      <a:r>
                        <a:rPr lang="en-US" sz="800" b="0" i="0" u="none" strike="noStrike">
                          <a:effectLst/>
                          <a:latin typeface="Arial" panose="020B0604020202020204" pitchFamily="34" charset="0"/>
                        </a:rPr>
                        <a:t> </a:t>
                      </a:r>
                    </a:p>
                  </a:txBody>
                  <a:tcPr marL="5227" marR="5227" marT="522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5227" marR="5227" marT="522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5227" marR="5227" marT="522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5227" marR="5227" marT="522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5227" marR="5227" marT="522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5227" marR="5227" marT="522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5227" marR="5227" marT="522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Arial" panose="020B0604020202020204" pitchFamily="34" charset="0"/>
                        </a:rPr>
                        <a:t> </a:t>
                      </a:r>
                    </a:p>
                  </a:txBody>
                  <a:tcPr marL="5227" marR="5227" marT="522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06272301"/>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3200400"/>
            <a:ext cx="7696200" cy="1981200"/>
          </a:xfrm>
          <a:prstGeom prst="rect">
            <a:avLst/>
          </a:prstGeom>
          <a:noFill/>
        </p:spPr>
        <p:txBody>
          <a:bodyPr wrap="square" rtlCol="0">
            <a:normAutofit fontScale="70000" lnSpcReduction="20000"/>
          </a:bodyPr>
          <a:lstStyle/>
          <a:p>
            <a:r>
              <a:rPr lang="en-US" sz="7200" b="1" dirty="0"/>
              <a:t>Stop dreaming about going away and start your study abroad budget now!</a:t>
            </a:r>
            <a:endParaRPr lang="en-US" sz="7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2209800" y="3048000"/>
            <a:ext cx="6477000" cy="1362075"/>
          </a:xfrm>
        </p:spPr>
        <p:txBody>
          <a:bodyPr>
            <a:noAutofit/>
          </a:bodyPr>
          <a:lstStyle/>
          <a:p>
            <a:pPr>
              <a:defRPr/>
            </a:pPr>
            <a:r>
              <a:rPr lang="en-US" sz="8800" dirty="0"/>
              <a:t>Questions?</a:t>
            </a:r>
          </a:p>
        </p:txBody>
      </p:sp>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33719482"/>
              </p:ext>
            </p:extLst>
          </p:nvPr>
        </p:nvGraphicFramePr>
        <p:xfrm>
          <a:off x="1447800" y="1066800"/>
          <a:ext cx="6858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8238"/>
            <a:ext cx="8077200" cy="1143000"/>
          </a:xfrm>
        </p:spPr>
        <p:txBody>
          <a:bodyPr/>
          <a:lstStyle/>
          <a:p>
            <a:r>
              <a:rPr lang="en-US" dirty="0"/>
              <a:t>Today’s Overview </a:t>
            </a:r>
          </a:p>
        </p:txBody>
      </p:sp>
      <p:grpSp>
        <p:nvGrpSpPr>
          <p:cNvPr id="4" name="Group 3"/>
          <p:cNvGrpSpPr/>
          <p:nvPr/>
        </p:nvGrpSpPr>
        <p:grpSpPr>
          <a:xfrm>
            <a:off x="2686050" y="3581399"/>
            <a:ext cx="5657848" cy="914401"/>
            <a:chOff x="1164175" y="1314032"/>
            <a:chExt cx="5655614" cy="713630"/>
          </a:xfrm>
        </p:grpSpPr>
        <p:sp>
          <p:nvSpPr>
            <p:cNvPr id="5" name="Rectangle 4"/>
            <p:cNvSpPr/>
            <p:nvPr/>
          </p:nvSpPr>
          <p:spPr>
            <a:xfrm rot="5400000">
              <a:off x="3673703" y="-1176455"/>
              <a:ext cx="655599" cy="5636573"/>
            </a:xfrm>
            <a:prstGeom prst="rect">
              <a:avLst/>
            </a:prstGeom>
          </p:spPr>
          <p:style>
            <a:lnRef idx="1">
              <a:schemeClr val="accent3">
                <a:tint val="40000"/>
                <a:alpha val="90000"/>
                <a:hueOff val="10716854"/>
                <a:satOff val="-13793"/>
                <a:lumOff val="-1075"/>
                <a:alphaOff val="0"/>
              </a:schemeClr>
            </a:lnRef>
            <a:fillRef idx="1">
              <a:schemeClr val="accent3">
                <a:tint val="40000"/>
                <a:alpha val="90000"/>
                <a:hueOff val="10716854"/>
                <a:satOff val="-13793"/>
                <a:lumOff val="-1075"/>
                <a:alphaOff val="0"/>
              </a:schemeClr>
            </a:fillRef>
            <a:effectRef idx="2">
              <a:schemeClr val="accent3">
                <a:tint val="40000"/>
                <a:alpha val="90000"/>
                <a:hueOff val="10716854"/>
                <a:satOff val="-13793"/>
                <a:lumOff val="-1075"/>
                <a:alphaOff val="0"/>
              </a:schemeClr>
            </a:effectRef>
            <a:fontRef idx="minor">
              <a:schemeClr val="dk1">
                <a:hueOff val="0"/>
                <a:satOff val="0"/>
                <a:lumOff val="0"/>
                <a:alphaOff val="0"/>
              </a:schemeClr>
            </a:fontRef>
          </p:style>
        </p:sp>
        <p:sp>
          <p:nvSpPr>
            <p:cNvPr id="6" name="Rectangle 5"/>
            <p:cNvSpPr/>
            <p:nvPr/>
          </p:nvSpPr>
          <p:spPr>
            <a:xfrm>
              <a:off x="1164175" y="1331284"/>
              <a:ext cx="5636573" cy="696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Manage your budget!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1A7C1F85-C71D-44FC-9BF3-5CF4B31436BE}"/>
                                            </p:graphicEl>
                                          </p:spTgt>
                                        </p:tgtEl>
                                        <p:attrNameLst>
                                          <p:attrName>style.visibility</p:attrName>
                                        </p:attrNameLst>
                                      </p:cBhvr>
                                      <p:to>
                                        <p:strVal val="visible"/>
                                      </p:to>
                                    </p:set>
                                    <p:animEffect transition="in" filter="wipe(left)">
                                      <p:cBhvr>
                                        <p:cTn id="37" dur="500"/>
                                        <p:tgtEl>
                                          <p:spTgt spid="3">
                                            <p:graphicEl>
                                              <a:dgm id="{1A7C1F85-C71D-44FC-9BF3-5CF4B31436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2286000"/>
            <a:ext cx="4800600" cy="2513350"/>
          </a:xfrm>
          <a:prstGeom prst="rect">
            <a:avLst/>
          </a:prstGeom>
          <a:noFill/>
        </p:spPr>
        <p:txBody>
          <a:bodyPr wrap="square" rtlCol="0">
            <a:normAutofit fontScale="85000" lnSpcReduction="20000"/>
          </a:bodyPr>
          <a:lstStyle/>
          <a:p>
            <a:r>
              <a:rPr lang="en-US" sz="7200" dirty="0"/>
              <a:t>How Much Will You Need?</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304800"/>
            <a:ext cx="7765662" cy="16476125"/>
          </a:xfrm>
          <a:prstGeom prst="rect">
            <a:avLst/>
          </a:prstGeom>
        </p:spPr>
      </p:pic>
      <p:pic>
        <p:nvPicPr>
          <p:cNvPr id="2" name="Picture 1"/>
          <p:cNvPicPr>
            <a:picLocks noChangeAspect="1"/>
          </p:cNvPicPr>
          <p:nvPr/>
        </p:nvPicPr>
        <p:blipFill>
          <a:blip r:embed="rId4"/>
          <a:stretch>
            <a:fillRect/>
          </a:stretch>
        </p:blipFill>
        <p:spPr>
          <a:xfrm>
            <a:off x="3654231" y="3048000"/>
            <a:ext cx="4038600" cy="3505200"/>
          </a:xfrm>
          <a:prstGeom prst="rect">
            <a:avLst/>
          </a:prstGeom>
        </p:spPr>
      </p:pic>
      <p:sp>
        <p:nvSpPr>
          <p:cNvPr id="3" name="TextBox 2"/>
          <p:cNvSpPr txBox="1"/>
          <p:nvPr/>
        </p:nvSpPr>
        <p:spPr>
          <a:xfrm>
            <a:off x="4648200" y="6667500"/>
            <a:ext cx="2019300" cy="492443"/>
          </a:xfrm>
          <a:prstGeom prst="rect">
            <a:avLst/>
          </a:prstGeom>
          <a:noFill/>
        </p:spPr>
        <p:txBody>
          <a:bodyPr wrap="square" rtlCol="0">
            <a:spAutoFit/>
          </a:bodyPr>
          <a:lstStyle/>
          <a:p>
            <a:r>
              <a:rPr lang="en-US" sz="800" dirty="0"/>
              <a:t>Source: </a:t>
            </a:r>
            <a:r>
              <a:rPr lang="en-US" sz="800" dirty="0">
                <a:hlinkClick r:id="rId5"/>
              </a:rPr>
              <a:t>www.wisebread.com</a:t>
            </a:r>
            <a:endParaRPr lang="en-US" sz="800" dirty="0"/>
          </a:p>
          <a:p>
            <a:endParaRPr lang="en-US"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31196" y="0"/>
            <a:ext cx="8077200" cy="1143000"/>
          </a:xfrm>
        </p:spPr>
        <p:txBody>
          <a:bodyPr>
            <a:normAutofit/>
          </a:bodyPr>
          <a:lstStyle/>
          <a:p>
            <a:r>
              <a:rPr lang="en-US" dirty="0"/>
              <a:t>Program and Associated Costs: </a:t>
            </a:r>
          </a:p>
        </p:txBody>
      </p:sp>
      <p:sp>
        <p:nvSpPr>
          <p:cNvPr id="5" name="Content Placeholder 4"/>
          <p:cNvSpPr>
            <a:spLocks noGrp="1"/>
          </p:cNvSpPr>
          <p:nvPr>
            <p:ph idx="1"/>
            <p:custDataLst>
              <p:tags r:id="rId3"/>
            </p:custDataLst>
          </p:nvPr>
        </p:nvSpPr>
        <p:spPr>
          <a:xfrm>
            <a:off x="762000" y="1219201"/>
            <a:ext cx="8077200" cy="4674576"/>
          </a:xfrm>
        </p:spPr>
        <p:txBody>
          <a:bodyPr>
            <a:normAutofit fontScale="92500"/>
          </a:bodyPr>
          <a:lstStyle/>
          <a:p>
            <a:r>
              <a:rPr lang="en-US" dirty="0"/>
              <a:t>Ask your study abroad program coordinator for all of the costs related to the program.</a:t>
            </a:r>
          </a:p>
          <a:p>
            <a:r>
              <a:rPr lang="en-US" dirty="0"/>
              <a:t>Consider other expenses not included in the program costs but you will incur while abroad.</a:t>
            </a:r>
          </a:p>
          <a:p>
            <a:r>
              <a:rPr lang="en-US" dirty="0"/>
              <a:t>Inquire concerning a sample budget of personal expenses, or an indication of how prices in the host country compare to home.</a:t>
            </a:r>
          </a:p>
          <a:p>
            <a:r>
              <a:rPr lang="en-US" dirty="0"/>
              <a:t>Separate “needs” from your “wants”. </a:t>
            </a:r>
          </a:p>
          <a:p>
            <a:r>
              <a:rPr lang="en-US" dirty="0"/>
              <a:t>How much can I afford?</a:t>
            </a:r>
          </a:p>
        </p:txBody>
      </p:sp>
    </p:spTree>
    <p:custDataLst>
      <p:tags r:id="rId1"/>
    </p:custData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much does it actually cost me to survive over there?</a:t>
            </a:r>
          </a:p>
        </p:txBody>
      </p:sp>
      <p:sp>
        <p:nvSpPr>
          <p:cNvPr id="3" name="Content Placeholder 2"/>
          <p:cNvSpPr>
            <a:spLocks noGrp="1"/>
          </p:cNvSpPr>
          <p:nvPr>
            <p:ph idx="1"/>
          </p:nvPr>
        </p:nvSpPr>
        <p:spPr>
          <a:xfrm>
            <a:off x="762000" y="1607292"/>
            <a:ext cx="8077200" cy="4297363"/>
          </a:xfrm>
        </p:spPr>
        <p:txBody>
          <a:bodyPr/>
          <a:lstStyle/>
          <a:p>
            <a:pPr marL="0" indent="0">
              <a:buNone/>
            </a:pPr>
            <a:r>
              <a:rPr lang="en-US" dirty="0"/>
              <a:t> </a:t>
            </a:r>
          </a:p>
        </p:txBody>
      </p:sp>
      <p:pic>
        <p:nvPicPr>
          <p:cNvPr id="4" name="Picture 3"/>
          <p:cNvPicPr>
            <a:picLocks noChangeAspect="1"/>
          </p:cNvPicPr>
          <p:nvPr/>
        </p:nvPicPr>
        <p:blipFill>
          <a:blip r:embed="rId3"/>
          <a:stretch>
            <a:fillRect/>
          </a:stretch>
        </p:blipFill>
        <p:spPr>
          <a:xfrm>
            <a:off x="914400" y="1607292"/>
            <a:ext cx="7696200" cy="4476750"/>
          </a:xfrm>
          <a:prstGeom prst="rect">
            <a:avLst/>
          </a:prstGeom>
        </p:spPr>
      </p:pic>
    </p:spTree>
    <p:extLst>
      <p:ext uri="{BB962C8B-B14F-4D97-AF65-F5344CB8AC3E}">
        <p14:creationId xmlns:p14="http://schemas.microsoft.com/office/powerpoint/2010/main" val="27721323"/>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16572" y="0"/>
            <a:ext cx="5950338" cy="2438400"/>
          </a:xfrm>
          <a:prstGeom prst="rect">
            <a:avLst/>
          </a:prstGeom>
          <a:noFill/>
        </p:spPr>
        <p:txBody>
          <a:bodyPr wrap="square" rtlCol="0">
            <a:normAutofit/>
          </a:bodyPr>
          <a:lstStyle/>
          <a:p>
            <a:pPr algn="ctr"/>
            <a:r>
              <a:rPr lang="en-US" sz="7200" dirty="0"/>
              <a:t>How Much Will You Have?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52400"/>
            <a:ext cx="7765662" cy="16476125"/>
          </a:xfrm>
          <a:prstGeom prst="rect">
            <a:avLst/>
          </a:prstGeom>
        </p:spPr>
      </p:pic>
      <p:pic>
        <p:nvPicPr>
          <p:cNvPr id="2" name="Picture 1"/>
          <p:cNvPicPr>
            <a:picLocks noChangeAspect="1"/>
          </p:cNvPicPr>
          <p:nvPr/>
        </p:nvPicPr>
        <p:blipFill>
          <a:blip r:embed="rId4"/>
          <a:stretch>
            <a:fillRect/>
          </a:stretch>
        </p:blipFill>
        <p:spPr>
          <a:xfrm>
            <a:off x="2912378" y="2438400"/>
            <a:ext cx="5895110" cy="3962400"/>
          </a:xfrm>
          <a:prstGeom prst="rect">
            <a:avLst/>
          </a:prstGeom>
        </p:spPr>
      </p:pic>
      <p:sp>
        <p:nvSpPr>
          <p:cNvPr id="3" name="TextBox 2"/>
          <p:cNvSpPr txBox="1"/>
          <p:nvPr/>
        </p:nvSpPr>
        <p:spPr>
          <a:xfrm>
            <a:off x="2912378" y="6611778"/>
            <a:ext cx="4250422" cy="492443"/>
          </a:xfrm>
          <a:prstGeom prst="rect">
            <a:avLst/>
          </a:prstGeom>
          <a:noFill/>
        </p:spPr>
        <p:txBody>
          <a:bodyPr wrap="square" rtlCol="0">
            <a:spAutoFit/>
          </a:bodyPr>
          <a:lstStyle/>
          <a:p>
            <a:r>
              <a:rPr lang="en-US" sz="800" dirty="0"/>
              <a:t>Source: </a:t>
            </a:r>
            <a:r>
              <a:rPr lang="en-US" sz="800" dirty="0">
                <a:hlinkClick r:id="rId5"/>
              </a:rPr>
              <a:t>www.notonthehighstreet.com</a:t>
            </a:r>
            <a:endParaRPr lang="en-US" sz="800" dirty="0"/>
          </a:p>
          <a:p>
            <a:endParaRPr lang="en-US" dirty="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05255" y="381000"/>
            <a:ext cx="8077200" cy="1143000"/>
          </a:xfrm>
        </p:spPr>
        <p:txBody>
          <a:bodyPr>
            <a:normAutofit fontScale="90000"/>
          </a:bodyPr>
          <a:lstStyle/>
          <a:p>
            <a:r>
              <a:rPr lang="en-US" dirty="0"/>
              <a:t>I’m not panicking, but how am I going to pay for this?</a:t>
            </a:r>
          </a:p>
        </p:txBody>
      </p:sp>
      <p:sp>
        <p:nvSpPr>
          <p:cNvPr id="5" name="Content Placeholder 4"/>
          <p:cNvSpPr>
            <a:spLocks noGrp="1"/>
          </p:cNvSpPr>
          <p:nvPr>
            <p:ph idx="1"/>
            <p:custDataLst>
              <p:tags r:id="rId3"/>
            </p:custDataLst>
          </p:nvPr>
        </p:nvSpPr>
        <p:spPr>
          <a:xfrm>
            <a:off x="705255" y="1752600"/>
            <a:ext cx="8458200" cy="4903176"/>
          </a:xfrm>
        </p:spPr>
        <p:txBody>
          <a:bodyPr>
            <a:normAutofit fontScale="92500"/>
          </a:bodyPr>
          <a:lstStyle/>
          <a:p>
            <a:r>
              <a:rPr lang="en-US" dirty="0"/>
              <a:t>Sources of Funding:</a:t>
            </a:r>
          </a:p>
          <a:p>
            <a:pPr lvl="1"/>
            <a:r>
              <a:rPr lang="en-US" dirty="0"/>
              <a:t>Part-job, work more hours, second part-time job</a:t>
            </a:r>
          </a:p>
          <a:p>
            <a:pPr lvl="1"/>
            <a:r>
              <a:rPr lang="en-US" dirty="0"/>
              <a:t>Financial Aid &amp; Scholarships website:</a:t>
            </a:r>
          </a:p>
          <a:p>
            <a:pPr lvl="2"/>
            <a:r>
              <a:rPr lang="en-US" sz="1600" dirty="0">
                <a:hlinkClick r:id="rId6"/>
              </a:rPr>
              <a:t>http://www.sdmesa.edu/academics/study-abroad/financial-aid-and-scholarships.shtml</a:t>
            </a:r>
            <a:endParaRPr lang="en-US" sz="1600" dirty="0"/>
          </a:p>
          <a:p>
            <a:pPr lvl="2"/>
            <a:r>
              <a:rPr lang="en-US" sz="1600" dirty="0">
                <a:hlinkClick r:id="rId7"/>
              </a:rPr>
              <a:t>https://www.apistudyabroad.com/students/financial-information/scholarships/</a:t>
            </a:r>
            <a:endParaRPr lang="en-US" sz="1600" dirty="0"/>
          </a:p>
          <a:p>
            <a:pPr lvl="2"/>
            <a:r>
              <a:rPr lang="en-US" sz="1600" dirty="0">
                <a:hlinkClick r:id="rId8"/>
              </a:rPr>
              <a:t>https://www.goabroad.com/scholarships-abroad</a:t>
            </a:r>
            <a:r>
              <a:rPr lang="en-US" sz="1600" dirty="0"/>
              <a:t> </a:t>
            </a:r>
          </a:p>
          <a:p>
            <a:pPr lvl="1"/>
            <a:r>
              <a:rPr lang="en-US" dirty="0"/>
              <a:t>Financial Aid</a:t>
            </a:r>
          </a:p>
          <a:p>
            <a:pPr lvl="2"/>
            <a:r>
              <a:rPr lang="en-US" sz="1600" dirty="0">
                <a:hlinkClick r:id="rId9"/>
              </a:rPr>
              <a:t>http://federalstudentaid.ed.gov/</a:t>
            </a:r>
            <a:r>
              <a:rPr lang="en-US" sz="1600" dirty="0"/>
              <a:t> </a:t>
            </a:r>
          </a:p>
          <a:p>
            <a:pPr lvl="1"/>
            <a:r>
              <a:rPr lang="en-US" dirty="0"/>
              <a:t>Scholarships</a:t>
            </a:r>
          </a:p>
          <a:p>
            <a:pPr lvl="1"/>
            <a:r>
              <a:rPr lang="en-US" dirty="0"/>
              <a:t>Crowd Funding  </a:t>
            </a:r>
            <a:r>
              <a:rPr lang="en-US" sz="1800" dirty="0">
                <a:hlinkClick r:id="rId10"/>
              </a:rPr>
              <a:t>www.gofundme.com</a:t>
            </a:r>
            <a:r>
              <a:rPr lang="en-US" sz="1800" dirty="0"/>
              <a:t>; </a:t>
            </a:r>
            <a:r>
              <a:rPr lang="en-US" sz="1800" dirty="0">
                <a:hlinkClick r:id="rId11"/>
              </a:rPr>
              <a:t>www.fundmytravel.com</a:t>
            </a:r>
            <a:r>
              <a:rPr lang="en-US" sz="1800" dirty="0"/>
              <a:t> </a:t>
            </a:r>
          </a:p>
          <a:p>
            <a:pPr lvl="1"/>
            <a:r>
              <a:rPr lang="en-US" dirty="0"/>
              <a:t>Look at offer ways to save a few bucks here or there!</a:t>
            </a:r>
          </a:p>
        </p:txBody>
      </p:sp>
    </p:spTree>
    <p:custDataLst>
      <p:tags r:id="rId1"/>
    </p:custDataLst>
    <p:extLst>
      <p:ext uri="{BB962C8B-B14F-4D97-AF65-F5344CB8AC3E}">
        <p14:creationId xmlns:p14="http://schemas.microsoft.com/office/powerpoint/2010/main" val="389999694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Cash or card: </a:t>
            </a:r>
            <a:br>
              <a:rPr lang="en-US" dirty="0"/>
            </a:br>
            <a:r>
              <a:rPr lang="en-US" dirty="0"/>
              <a:t>How does money work abroad?</a:t>
            </a:r>
          </a:p>
        </p:txBody>
      </p:sp>
      <p:pic>
        <p:nvPicPr>
          <p:cNvPr id="4" name="Content Placeholder 3"/>
          <p:cNvPicPr>
            <a:picLocks noGrp="1" noChangeAspect="1"/>
          </p:cNvPicPr>
          <p:nvPr>
            <p:ph idx="1"/>
          </p:nvPr>
        </p:nvPicPr>
        <p:blipFill>
          <a:blip r:embed="rId3"/>
          <a:stretch>
            <a:fillRect/>
          </a:stretch>
        </p:blipFill>
        <p:spPr>
          <a:xfrm>
            <a:off x="1303278" y="1597025"/>
            <a:ext cx="6994644" cy="4297363"/>
          </a:xfrm>
          <a:prstGeom prst="rect">
            <a:avLst/>
          </a:prstGeom>
        </p:spPr>
      </p:pic>
    </p:spTree>
    <p:extLst>
      <p:ext uri="{BB962C8B-B14F-4D97-AF65-F5344CB8AC3E}">
        <p14:creationId xmlns:p14="http://schemas.microsoft.com/office/powerpoint/2010/main" val="368176181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52400"/>
            <a:ext cx="7010400" cy="2407860"/>
          </a:xfrm>
          <a:prstGeom prst="rect">
            <a:avLst/>
          </a:prstGeom>
          <a:noFill/>
        </p:spPr>
        <p:txBody>
          <a:bodyPr wrap="square" rtlCol="0">
            <a:normAutofit fontScale="85000" lnSpcReduction="10000"/>
          </a:bodyPr>
          <a:lstStyle/>
          <a:p>
            <a:r>
              <a:rPr lang="en-US" sz="7200" dirty="0"/>
              <a:t>Become a Budget King / Queen Pronto!</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7620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7315201" y="3273624"/>
            <a:ext cx="2895600" cy="3390489"/>
          </a:xfrm>
          <a:prstGeom prst="rect">
            <a:avLst/>
          </a:prstGeom>
        </p:spPr>
      </p:pic>
      <p:sp>
        <p:nvSpPr>
          <p:cNvPr id="8" name="TextBox 7"/>
          <p:cNvSpPr txBox="1"/>
          <p:nvPr/>
        </p:nvSpPr>
        <p:spPr>
          <a:xfrm>
            <a:off x="534798" y="6471407"/>
            <a:ext cx="3352800" cy="215444"/>
          </a:xfrm>
          <a:prstGeom prst="rect">
            <a:avLst/>
          </a:prstGeom>
          <a:noFill/>
        </p:spPr>
        <p:txBody>
          <a:bodyPr wrap="square" rtlCol="0">
            <a:spAutoFit/>
          </a:bodyPr>
          <a:lstStyle/>
          <a:p>
            <a:r>
              <a:rPr lang="en-US" sz="800" dirty="0"/>
              <a:t>Source: www.youtube.com</a:t>
            </a:r>
          </a:p>
        </p:txBody>
      </p:sp>
      <p:pic>
        <p:nvPicPr>
          <p:cNvPr id="11" name="Picture 10"/>
          <p:cNvPicPr>
            <a:picLocks noChangeAspect="1"/>
          </p:cNvPicPr>
          <p:nvPr/>
        </p:nvPicPr>
        <p:blipFill>
          <a:blip r:embed="rId5"/>
          <a:stretch>
            <a:fillRect/>
          </a:stretch>
        </p:blipFill>
        <p:spPr>
          <a:xfrm>
            <a:off x="381000" y="2057400"/>
            <a:ext cx="6248400" cy="4343400"/>
          </a:xfrm>
          <a:prstGeom prst="rect">
            <a:avLst/>
          </a:prstGeom>
        </p:spPr>
      </p:pic>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3.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2512</Words>
  <Application>Microsoft Office PowerPoint</Application>
  <PresentationFormat>On-screen Show (4:3)</PresentationFormat>
  <Paragraphs>452</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Broadway</vt:lpstr>
      <vt:lpstr>Calibri</vt:lpstr>
      <vt:lpstr>Century Gothic</vt:lpstr>
      <vt:lpstr>Georgia</vt:lpstr>
      <vt:lpstr>Times New Roman</vt:lpstr>
      <vt:lpstr>Viner Hand ITC</vt:lpstr>
      <vt:lpstr>Woodcut</vt:lpstr>
      <vt:lpstr>Training</vt:lpstr>
      <vt:lpstr>Adjusting Your (Budgeting) Life for Your Trip Aboard</vt:lpstr>
      <vt:lpstr>Today’s Overview </vt:lpstr>
      <vt:lpstr>PowerPoint Presentation</vt:lpstr>
      <vt:lpstr>Program and Associated Costs: </vt:lpstr>
      <vt:lpstr>How much does it actually cost me to survive over there?</vt:lpstr>
      <vt:lpstr>PowerPoint Presentation</vt:lpstr>
      <vt:lpstr>I’m not panicking, but how am I going to pay for this?</vt:lpstr>
      <vt:lpstr>Cash or card:  How does money work abroad?</vt:lpstr>
      <vt:lpstr>PowerPoint Presentation</vt:lpstr>
      <vt:lpstr>Creating a Study Abroad Budget</vt:lpstr>
      <vt:lpstr>PowerPoint Presentation</vt:lpstr>
      <vt:lpstr>Stick to your budget while you are abroad!</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2017-11-10T21:42:26Z</dcterms:created>
  <dcterms:modified xsi:type="dcterms:W3CDTF">2018-05-01T01:14:18Z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