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5819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4437983" y="6505277"/>
            <a:ext cx="259031" cy="26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9" cy="261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Calibri"/>
              <a:buNone/>
              <a:defRPr sz="1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4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9" cy="173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/>
          <a:lstStyle>
            <a:lvl1pPr marL="457200" marR="0" lvl="0" indent="-431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48" cy="52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mesa.edu/01/assets/File/study-abroad/Financial%20Aid%20for%20SDCCD%20Study%20Abroad%20Programs-%20rev%202013%20Aug%2021.pdf" TargetMode="External"/><Relationship Id="rId4" Type="http://schemas.openxmlformats.org/officeDocument/2006/relationships/hyperlink" Target="http://www.gofundme.com/" TargetMode="External"/><Relationship Id="rId5" Type="http://schemas.openxmlformats.org/officeDocument/2006/relationships/hyperlink" Target="http://www.iie.org/Programs/Gilman-Scholarship-Program" TargetMode="External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esaflorence2019@gmail.com" TargetMode="External"/><Relationship Id="rId4" Type="http://schemas.openxmlformats.org/officeDocument/2006/relationships/hyperlink" Target="mailto:lguidarelli@gmail.com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mesa.edu/academics/study-abroad/mesa-college-study-abroad-programs.shtml" TargetMode="Externa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6" Type="http://schemas.openxmlformats.org/officeDocument/2006/relationships/image" Target="../media/image19.jp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DSCN35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68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/>
          <p:nvPr/>
        </p:nvSpPr>
        <p:spPr>
          <a:xfrm>
            <a:off x="2790624" y="6083804"/>
            <a:ext cx="5919893" cy="461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517364" y="832160"/>
            <a:ext cx="6318100" cy="1015663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A15D"/>
                </a:solidFill>
                <a:latin typeface="Calibri"/>
                <a:ea typeface="Calibri"/>
                <a:cs typeface="Calibri"/>
                <a:sym typeface="Calibri"/>
              </a:rPr>
              <a:t>FLORENCE, ITALY</a:t>
            </a:r>
            <a:endParaRPr sz="6000" b="1">
              <a:solidFill>
                <a:srgbClr val="FFA1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1787255" y="62719"/>
            <a:ext cx="580073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San Diego Mesa College</a:t>
            </a:r>
            <a:endParaRPr sz="44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208436" y="2493105"/>
            <a:ext cx="384286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Study Abroad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Summer 2019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June </a:t>
            </a:r>
            <a:r>
              <a:rPr lang="en-US" sz="36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3600" b="1" baseline="30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 </a:t>
            </a:r>
            <a:r>
              <a:rPr lang="en-US" sz="3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- June 28</a:t>
            </a:r>
            <a:r>
              <a:rPr lang="en-US" sz="3600" b="1" baseline="300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2019</a:t>
            </a:r>
            <a:endParaRPr sz="36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2947402" y="6083804"/>
            <a:ext cx="57631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10001"/>
                </a:solidFill>
                <a:latin typeface="Calibri"/>
                <a:ea typeface="Calibri"/>
                <a:cs typeface="Calibri"/>
                <a:sym typeface="Calibri"/>
              </a:rPr>
              <a:t>www.sdmesa.edu/academics/study-abroad/</a:t>
            </a:r>
            <a:endParaRPr sz="2400">
              <a:solidFill>
                <a:srgbClr val="0100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/>
        </p:nvSpPr>
        <p:spPr>
          <a:xfrm>
            <a:off x="183382" y="1304314"/>
            <a:ext cx="9018086" cy="52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Round trip airfare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(possible air package 10+ students)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Passport fees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Incidentals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$125 refundable damage deposit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SD Mesa College -Tuition &amp; books/materials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Optional excursion to Venice</a:t>
            </a:r>
            <a:endParaRPr sz="32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Food – Caffe, Gelato, Pizza, Pasta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Optional meal vouchers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Optional overnight visit to Venice $325</a:t>
            </a:r>
            <a:endParaRPr sz="32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830915" y="482584"/>
            <a:ext cx="78074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isn’t included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tit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66" y="664171"/>
            <a:ext cx="2616200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/>
        </p:nvSpPr>
        <p:spPr>
          <a:xfrm>
            <a:off x="830915" y="482584"/>
            <a:ext cx="78074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Housing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376264" y="1677750"/>
            <a:ext cx="8136710" cy="569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will stay in shared apartments or will be in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homestays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homestays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an additional $250)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Homestays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Breakfast everyday and 5 dinners/week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share a room with other S.D. students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Apartments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Meals on your own in shared apartments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 vouchers available for extra costs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meals for $175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/>
        </p:nvSpPr>
        <p:spPr>
          <a:xfrm>
            <a:off x="66709" y="593736"/>
            <a:ext cx="4963359" cy="430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Deadline: February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n-US" sz="28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Enrollment deposit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 of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$450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before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22</a:t>
            </a:r>
            <a:r>
              <a:rPr lang="en-US" sz="28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2109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Payment April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8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dirty="0"/>
          </a:p>
        </p:txBody>
      </p:sp>
      <p:sp>
        <p:nvSpPr>
          <p:cNvPr id="175" name="Google Shape;175;p26"/>
          <p:cNvSpPr txBox="1"/>
          <p:nvPr/>
        </p:nvSpPr>
        <p:spPr>
          <a:xfrm>
            <a:off x="5189836" y="593736"/>
            <a:ext cx="3949383" cy="190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Payment schedule &amp; payments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00" b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5100" b="1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509" y="5131073"/>
            <a:ext cx="8313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 at:</a:t>
            </a:r>
          </a:p>
          <a:p>
            <a:r>
              <a:rPr lang="en-US" dirty="0"/>
              <a:t>https://</a:t>
            </a:r>
            <a:r>
              <a:rPr lang="en-US" dirty="0" err="1"/>
              <a:t>secure.aifsabroad.com</a:t>
            </a:r>
            <a:r>
              <a:rPr lang="en-US" dirty="0"/>
              <a:t>/Partnership/application/</a:t>
            </a:r>
            <a:r>
              <a:rPr lang="en-US" dirty="0" err="1"/>
              <a:t>welcome.aspx?cpi</a:t>
            </a:r>
            <a:r>
              <a:rPr lang="en-US" dirty="0"/>
              <a:t>=QGNYHA1A5H3H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146532" y="889982"/>
            <a:ext cx="7619005" cy="605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350"/>
                </a:solidFill>
                <a:latin typeface="Arial Narrow"/>
                <a:ea typeface="Arial Narrow"/>
                <a:cs typeface="Arial Narrow"/>
                <a:sym typeface="Arial Narrow"/>
              </a:rPr>
              <a:t/>
            </a:r>
            <a:br>
              <a:rPr lang="en-US" sz="1700">
                <a:solidFill>
                  <a:srgbClr val="00235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Talk to Financial Aid adviser, Pilar Ezeta in </a:t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Financial Aid Office  in I4-107  </a:t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☎ (619) 388-2817</a:t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Include Italian 210/211, Biology 180 </a:t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 your ed. plan to use financial aid</a:t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94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Read the FAQs for SDCCD Study Abroad </a:t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Programs in </a:t>
            </a:r>
            <a:r>
              <a:rPr lang="en-US" sz="2100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our website</a:t>
            </a: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94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Ask family &amp; friends to fund you. </a:t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1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Create a site such as </a:t>
            </a:r>
            <a:r>
              <a:rPr lang="en-US" sz="21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www.gofundme.com</a:t>
            </a:r>
            <a: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/>
            </a:r>
            <a:br>
              <a:rPr lang="en-US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/>
            </a:r>
            <a:br>
              <a:rPr lang="en-US" sz="2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100" b="1">
              <a:solidFill>
                <a:schemeClr val="accent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94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rPr>
              <a:t>Apply for a Gilman Scholarship, Due Date: October 2</a:t>
            </a:r>
            <a:r>
              <a:rPr lang="en-US" sz="2100" b="1" baseline="30000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rPr>
              <a:t>nd</a:t>
            </a:r>
            <a:r>
              <a:rPr lang="en-US" sz="2100" b="1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rPr>
              <a:t> or March 6th 11:59pm CDT</a:t>
            </a:r>
            <a:br>
              <a:rPr lang="en-US" sz="2100" b="1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100" b="1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5"/>
              </a:rPr>
              <a:t>http://www.iie.org/Programs/Gilman-Scholarship-Program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394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0" y="-107156"/>
            <a:ext cx="8298914" cy="78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financial aid available? Yes</a:t>
            </a:r>
            <a:r>
              <a:rPr lang="en-US" sz="3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4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29846" y="1308200"/>
            <a:ext cx="3344959" cy="3344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/>
        </p:nvSpPr>
        <p:spPr>
          <a:xfrm>
            <a:off x="4689336" y="1544333"/>
            <a:ext cx="4153992" cy="243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Reserve your spot today! </a:t>
            </a:r>
            <a:br>
              <a:rPr lang="en-US" sz="4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Don’t miss out</a:t>
            </a:r>
            <a:endParaRPr/>
          </a:p>
        </p:txBody>
      </p:sp>
      <p:sp>
        <p:nvSpPr>
          <p:cNvPr id="188" name="Google Shape;188;p28"/>
          <p:cNvSpPr txBox="1"/>
          <p:nvPr/>
        </p:nvSpPr>
        <p:spPr>
          <a:xfrm>
            <a:off x="188132" y="203110"/>
            <a:ext cx="5706671" cy="515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Fill out application, access it on web site</a:t>
            </a:r>
            <a:b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2. Pay AIFS $150 application fee *</a:t>
            </a:r>
            <a:b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3. Notify professors you have joined at        </a:t>
            </a:r>
            <a:b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000" b="1" u="sng" dirty="0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mesaflorence2019@gmail.com</a:t>
            </a:r>
            <a:endParaRPr sz="2000" b="1" u="sng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1758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4. Attend an informational session</a:t>
            </a:r>
            <a:b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5. </a:t>
            </a:r>
            <a:r>
              <a:rPr lang="en-US" sz="20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Begin payments on schedule.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758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Contact us with any questions: </a:t>
            </a:r>
            <a:b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Prof </a:t>
            </a:r>
            <a:r>
              <a:rPr lang="en-US" sz="2000" b="1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Lodovica</a:t>
            </a: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Guidarelli</a:t>
            </a: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b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u="sng" dirty="0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lguidarelli@gmail.com</a:t>
            </a:r>
            <a:endParaRPr sz="2000" b="1" u="sng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758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Prof Bill Brothers (Biology)</a:t>
            </a:r>
            <a:br>
              <a:rPr lang="en-US" sz="20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u="sng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bbrother@sdccd.edu</a:t>
            </a:r>
            <a:endParaRPr sz="2000" b="1" dirty="0">
              <a:solidFill>
                <a:schemeClr val="accent4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758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*If the program doesn’t fill your $150 will be refunded along with all fees. </a:t>
            </a:r>
            <a:br>
              <a:rPr lang="en-US" sz="20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If you withdraw your $150 &amp; associated payments are not totally refundable. </a:t>
            </a:r>
            <a:br>
              <a:rPr lang="en-US" sz="20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See contract for all details.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/>
        </p:nvSpPr>
        <p:spPr>
          <a:xfrm>
            <a:off x="517363" y="233490"/>
            <a:ext cx="8208629" cy="19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Saluti !</a:t>
            </a:r>
            <a:endParaRPr sz="5600" b="1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Join us today</a:t>
            </a:r>
            <a:endParaRPr/>
          </a:p>
        </p:txBody>
      </p:sp>
      <p:sp>
        <p:nvSpPr>
          <p:cNvPr id="195" name="Google Shape;195;p29"/>
          <p:cNvSpPr txBox="1"/>
          <p:nvPr/>
        </p:nvSpPr>
        <p:spPr>
          <a:xfrm>
            <a:off x="689817" y="2087224"/>
            <a:ext cx="7822601" cy="1299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Applications will be available on the website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http://www.sdmesa.edu/academics/study-abroad/mesa-college-study-abroad-programs.shtml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9" y="3536329"/>
            <a:ext cx="7112000" cy="3009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311696" y="-9174"/>
            <a:ext cx="8520609" cy="345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50"/>
              <a:buFont typeface="Arial Narrow"/>
              <a:buNone/>
            </a:pPr>
            <a:r>
              <a:rPr lang="en-US" sz="3400" b="0" i="0" u="none" strike="noStrike" cap="none">
                <a:solidFill>
                  <a:srgbClr val="002350"/>
                </a:solidFill>
                <a:latin typeface="Arial Narrow"/>
                <a:ea typeface="Arial Narrow"/>
                <a:cs typeface="Arial Narrow"/>
                <a:sym typeface="Arial Narrow"/>
              </a:rPr>
              <a:t>Stay connected…</a:t>
            </a:r>
            <a:r>
              <a:rPr lang="en-US" sz="1400" b="0" i="0" u="none" strike="noStrike" cap="none">
                <a:solidFill>
                  <a:srgbClr val="002350"/>
                </a:solidFill>
                <a:latin typeface="Arial Narrow"/>
                <a:ea typeface="Arial Narrow"/>
                <a:cs typeface="Arial Narrow"/>
                <a:sym typeface="Arial Narrow"/>
              </a:rPr>
              <a:t>San Diego Mesa Study Abroad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0"/>
              <a:buFont typeface="Calibri"/>
              <a:buNone/>
            </a:pPr>
            <a:endParaRPr sz="13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9" cy="173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6258" y="1513108"/>
            <a:ext cx="3342305" cy="353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3951" y="1636297"/>
            <a:ext cx="1535836" cy="115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 descr="Image result for image faceboo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5284" y="1503102"/>
            <a:ext cx="1151930" cy="115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408" y="1530302"/>
            <a:ext cx="2166749" cy="102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404" y="3958724"/>
            <a:ext cx="4738922" cy="216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1639" y="2735754"/>
            <a:ext cx="4204828" cy="11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/>
        </p:nvSpPr>
        <p:spPr>
          <a:xfrm>
            <a:off x="148227" y="432713"/>
            <a:ext cx="345231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Climb the Duomo in Florence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Michelangelo’s David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Botticelli’s Birth of Venus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" y="3565781"/>
            <a:ext cx="3556000" cy="2489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1" name="Google Shape;221;p32"/>
          <p:cNvSpPr txBox="1"/>
          <p:nvPr/>
        </p:nvSpPr>
        <p:spPr>
          <a:xfrm>
            <a:off x="1245298" y="283567"/>
            <a:ext cx="58689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 Venice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/>
        </p:nvSpPr>
        <p:spPr>
          <a:xfrm>
            <a:off x="5267697" y="486077"/>
            <a:ext cx="3876303" cy="563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Spend your summer in historic Florence, Italy earning units and making memories that will last a lifetime.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</a:t>
            </a: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36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June 28</a:t>
            </a:r>
            <a:r>
              <a:rPr lang="en-US" sz="36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47033" y="6324407"/>
            <a:ext cx="60672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“To travel is worth any cost or sacrifice.” — Elizabeth Gilbert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0500" cy="622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Gimignano 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9" y="1522684"/>
            <a:ext cx="7493912" cy="49696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Group Activities Included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3363483" y="1527175"/>
            <a:ext cx="554834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 the coast of Cinque Terre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 to the towns of Siena and San Gimignano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Guided tours of the Uffizi Accademia galleries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 of the Boboli gardens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 Tuscany and visit an olive oil producer and a winery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7" descr="bf0156d4970a4c9291d21ea878f1a40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" y="1600200"/>
            <a:ext cx="3146205" cy="43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9215" y="2203788"/>
            <a:ext cx="6952685" cy="417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4005" y="3107428"/>
            <a:ext cx="5362795" cy="301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 descr="DSCN3431.JPG"/>
          <p:cNvPicPr preferRelativeResize="0"/>
          <p:nvPr/>
        </p:nvPicPr>
        <p:blipFill rotWithShape="1">
          <a:blip r:embed="rId6">
            <a:alphaModFix/>
          </a:blip>
          <a:srcRect b="25692"/>
          <a:stretch/>
        </p:blipFill>
        <p:spPr>
          <a:xfrm>
            <a:off x="104747" y="3771900"/>
            <a:ext cx="3258736" cy="1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457200" y="23759"/>
            <a:ext cx="8229600" cy="88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40"/>
              <a:buFont typeface="Calibri"/>
              <a:buNone/>
            </a:pPr>
            <a:r>
              <a:rPr lang="en-US" sz="5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Courses</a:t>
            </a:r>
            <a:endParaRPr sz="594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88900" y="4174296"/>
            <a:ext cx="90551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be offering: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Italian 210/211, Italian Conversation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9-12PM M-Th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Italian 102 is a prerequisite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Biology 180, Plants and People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No prerequisite 1-4PM M-Th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one or both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with an Italian twist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Untit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6" y="1035953"/>
            <a:ext cx="7378700" cy="321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457200" y="-373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Self Explorations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4813044" y="1105672"/>
            <a:ext cx="413890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Museo Galileo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Ponte Vecchio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Climb the Duomo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Baptistery of St. John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History museum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markets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Piazzale Michelangelo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Bardini gardens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Tuscany countryside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Neighboring towns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tit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1" y="887697"/>
            <a:ext cx="3873500" cy="1790700"/>
          </a:xfrm>
          <a:prstGeom prst="rect">
            <a:avLst/>
          </a:prstGeom>
        </p:spPr>
      </p:pic>
      <p:pic>
        <p:nvPicPr>
          <p:cNvPr id="3" name="Picture 2" descr="Untitl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0" y="3051176"/>
            <a:ext cx="42926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world is a book, and those who do not travel read only a page. – Saint Augustine</a:t>
            </a:r>
            <a:br>
              <a:rPr lang="en-US" sz="36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Untit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7" y="1478734"/>
            <a:ext cx="8229600" cy="453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/>
        </p:nvSpPr>
        <p:spPr>
          <a:xfrm>
            <a:off x="429317" y="5270924"/>
            <a:ext cx="82811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“Nobody can discover the world for somebody else. Only when we discover it for ourselves does it become common ground and a common bond and we cease to be alone.” ― Wendell Berry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tit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 descr="DSCN3446.JPG"/>
          <p:cNvPicPr preferRelativeResize="0"/>
          <p:nvPr/>
        </p:nvPicPr>
        <p:blipFill rotWithShape="1">
          <a:blip r:embed="rId3">
            <a:alphaModFix/>
          </a:blip>
          <a:srcRect l="23317" t="3429" r="14102" b="3744"/>
          <a:stretch/>
        </p:blipFill>
        <p:spPr>
          <a:xfrm>
            <a:off x="5293414" y="2775344"/>
            <a:ext cx="3439047" cy="382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1003371" y="548797"/>
            <a:ext cx="216252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266521" y="2320626"/>
            <a:ext cx="4609234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$2945 per Student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$200 less if more than 45 student attend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/>
        </p:nvSpPr>
        <p:spPr>
          <a:xfrm>
            <a:off x="125914" y="1405914"/>
            <a:ext cx="9018086" cy="649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Excursion to coast of Cinque Terre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Excursion to Siena and San Gimignano </a:t>
            </a:r>
            <a:endParaRPr/>
          </a:p>
          <a:p>
            <a:pPr marL="4572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Guided tours of the Uffizi gallery and the Accademia gallery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Guided tour of the Boboli gardens</a:t>
            </a:r>
            <a:endParaRPr/>
          </a:p>
          <a:p>
            <a:pPr marL="4572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 of an olive oil producer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 of a Tuscany winery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30 euro per student academic fund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health insurance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3"/>
          <p:cNvSpPr txBox="1"/>
          <p:nvPr/>
        </p:nvSpPr>
        <p:spPr>
          <a:xfrm>
            <a:off x="830915" y="482584"/>
            <a:ext cx="78074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included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529</Words>
  <Application>Microsoft Macintosh PowerPoint</Application>
  <PresentationFormat>On-screen Show (4:3)</PresentationFormat>
  <Paragraphs>114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 Group Activities Included</vt:lpstr>
      <vt:lpstr>Courses</vt:lpstr>
      <vt:lpstr> Self Explorations</vt:lpstr>
      <vt:lpstr>The world is a book, and those who do not travel read only a page. – Saint Augustine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connected…San Diego Mesa Study Abroad </vt:lpstr>
      <vt:lpstr>PowerPoint Presentation</vt:lpstr>
      <vt:lpstr>PowerPoint Presentation</vt:lpstr>
      <vt:lpstr>PowerPoint Presentation</vt:lpstr>
      <vt:lpstr> San Gimignano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Bill Brothers</cp:lastModifiedBy>
  <cp:revision>7</cp:revision>
  <dcterms:modified xsi:type="dcterms:W3CDTF">2018-09-06T20:32:11Z</dcterms:modified>
</cp:coreProperties>
</file>