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4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88" r:id="rId22"/>
    <p:sldId id="289" r:id="rId23"/>
    <p:sldId id="276" r:id="rId24"/>
    <p:sldId id="277" r:id="rId25"/>
    <p:sldId id="290" r:id="rId26"/>
    <p:sldId id="291" r:id="rId27"/>
    <p:sldId id="292" r:id="rId28"/>
    <p:sldId id="293" r:id="rId29"/>
    <p:sldId id="294" r:id="rId30"/>
    <p:sldId id="295" r:id="rId31"/>
    <p:sldId id="278" r:id="rId32"/>
    <p:sldId id="279" r:id="rId33"/>
    <p:sldId id="284" r:id="rId34"/>
    <p:sldId id="281" r:id="rId35"/>
    <p:sldId id="282" r:id="rId36"/>
    <p:sldId id="286" r:id="rId37"/>
    <p:sldId id="287" r:id="rId38"/>
    <p:sldId id="283" r:id="rId39"/>
    <p:sldId id="274" r:id="rId40"/>
  </p:sldIdLst>
  <p:sldSz cx="9144000" cy="6858000" type="screen4x3"/>
  <p:notesSz cx="6858000" cy="9144000"/>
  <p:embeddedFontLst>
    <p:embeddedFont>
      <p:font typeface="Book Antiqua" panose="02040602050305030304" pitchFamily="18" charset="0"/>
      <p:regular r:id="rId42"/>
      <p:bold r:id="rId43"/>
      <p:italic r:id="rId44"/>
      <p:boldItalic r:id="rId45"/>
    </p:embeddedFont>
    <p:embeddedFont>
      <p:font typeface="Questrial" panose="020B0604020202020204" charset="0"/>
      <p:regular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2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1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2.fntdata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4af99fce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4af99fce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chemeClr val="dk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/>
          <p:nvPr/>
        </p:nvSpPr>
        <p:spPr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Questrial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560"/>
              <a:buFont typeface="Noto Sans Symbols"/>
              <a:buNone/>
              <a:defRPr sz="26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ctr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None/>
              <a:defRPr sz="2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ctr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None/>
              <a:defRPr sz="23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ctr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ctr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ctr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3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body" idx="1"/>
          </p:nvPr>
        </p:nvSpPr>
        <p:spPr>
          <a:xfrm rot="5400000">
            <a:off x="2426208" y="-213360"/>
            <a:ext cx="4526280" cy="81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bg>
      <p:bgPr>
        <a:solidFill>
          <a:schemeClr val="lt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>
            <a:spLocks noGrp="1"/>
          </p:cNvSpPr>
          <p:nvPr>
            <p:ph type="title"/>
          </p:nvPr>
        </p:nvSpPr>
        <p:spPr>
          <a:xfrm rot="5400000">
            <a:off x="4823619" y="2339181"/>
            <a:ext cx="5516563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7" name="Google Shape;107;p14"/>
          <p:cNvSpPr txBox="1">
            <a:spLocks noGrp="1"/>
          </p:cNvSpPr>
          <p:nvPr>
            <p:ph type="body" idx="1"/>
          </p:nvPr>
        </p:nvSpPr>
        <p:spPr>
          <a:xfrm rot="5400000">
            <a:off x="480218" y="586582"/>
            <a:ext cx="5516564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dt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9" name="Google Shape;109;p14"/>
          <p:cNvSpPr txBox="1">
            <a:spLocks noGrp="1"/>
          </p:cNvSpPr>
          <p:nvPr>
            <p:ph type="ft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0" name="Google Shape;110;p14"/>
          <p:cNvSpPr/>
          <p:nvPr/>
        </p:nvSpPr>
        <p:spPr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1" name="Google Shape;111;p1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2" name="Google Shape;112;p14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3" name="Google Shape;113;p14"/>
          <p:cNvSpPr txBox="1">
            <a:spLocks noGrp="1"/>
          </p:cNvSpPr>
          <p:nvPr>
            <p:ph type="sldNum" idx="12"/>
          </p:nvPr>
        </p:nvSpPr>
        <p:spPr>
          <a:xfrm rot="5400000">
            <a:off x="5989638" y="144462"/>
            <a:ext cx="5334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blipFill rotWithShape="1">
          <a:blip r:embed="rId2">
            <a:alphaModFix/>
          </a:blip>
          <a:tile tx="0" ty="0" sx="100000" sy="100000" flip="none" algn="tl"/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None/>
              <a:defRPr sz="28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05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91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/>
          <p:nvPr/>
        </p:nvSpPr>
        <p:spPr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0" name="Google Shape;50;p6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1" name="Google Shape;51;p6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2" name="Google Shape;52;p6"/>
          <p:cNvSpPr txBox="1"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Questrial"/>
              <a:buNone/>
              <a:defRPr sz="44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sldNum" idx="12"/>
          </p:nvPr>
        </p:nvSpPr>
        <p:spPr>
          <a:xfrm>
            <a:off x="0" y="1752600"/>
            <a:ext cx="1295400" cy="701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2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2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2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2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2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2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2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2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body" idx="1"/>
          </p:nvPr>
        </p:nvSpPr>
        <p:spPr>
          <a:xfrm>
            <a:off x="609600" y="1589567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body" idx="2"/>
          </p:nvPr>
        </p:nvSpPr>
        <p:spPr>
          <a:xfrm>
            <a:off x="4844901" y="1589567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"/>
          <p:cNvSpPr txBox="1"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body" idx="1"/>
          </p:nvPr>
        </p:nvSpPr>
        <p:spPr>
          <a:xfrm>
            <a:off x="609600" y="2438400"/>
            <a:ext cx="3886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body" idx="2"/>
          </p:nvPr>
        </p:nvSpPr>
        <p:spPr>
          <a:xfrm>
            <a:off x="4800600" y="2438400"/>
            <a:ext cx="3886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body" idx="3"/>
          </p:nvPr>
        </p:nvSpPr>
        <p:spPr>
          <a:xfrm>
            <a:off x="609600" y="1752600"/>
            <a:ext cx="3886200" cy="64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sz="20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body" idx="4"/>
          </p:nvPr>
        </p:nvSpPr>
        <p:spPr>
          <a:xfrm>
            <a:off x="4800600" y="1752600"/>
            <a:ext cx="3886200" cy="640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sz="20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9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0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sldNum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body" idx="1"/>
          </p:nvPr>
        </p:nvSpPr>
        <p:spPr>
          <a:xfrm>
            <a:off x="609600" y="1752600"/>
            <a:ext cx="1600200" cy="4343400"/>
          </a:xfrm>
          <a:prstGeom prst="rect">
            <a:avLst/>
          </a:prstGeom>
          <a:solidFill>
            <a:schemeClr val="accent2"/>
          </a:solidFill>
          <a:ln w="50800" cap="sq" cmpd="dbl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08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75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675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585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body" idx="2"/>
          </p:nvPr>
        </p:nvSpPr>
        <p:spPr>
          <a:xfrm>
            <a:off x="2362200" y="1752600"/>
            <a:ext cx="64008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bg>
      <p:bgPr>
        <a:blipFill rotWithShape="1">
          <a:blip r:embed="rId2">
            <a:alphaModFix/>
          </a:blip>
          <a:tile tx="0" ty="0" sx="100000" sy="100000" flip="none" algn="tl"/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2"/>
          <p:cNvSpPr txBox="1">
            <a:spLocks noGrp="1"/>
          </p:cNvSpPr>
          <p:nvPr>
            <p:ph type="body" idx="1"/>
          </p:nvPr>
        </p:nvSpPr>
        <p:spPr>
          <a:xfrm>
            <a:off x="1600200" y="5486400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020"/>
              <a:buFont typeface="Noto Sans Symbols"/>
              <a:buNone/>
              <a:defRPr sz="1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75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675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585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0" name="Google Shape;90;p12"/>
          <p:cNvSpPr/>
          <p:nvPr/>
        </p:nvSpPr>
        <p:spPr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1" name="Google Shape;91;p12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2" name="Google Shape;92;p12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3" name="Google Shape;93;p12"/>
          <p:cNvSpPr txBox="1"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Questrial"/>
              <a:buNone/>
              <a:defRPr sz="28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4" name="Google Shape;94;p12"/>
          <p:cNvSpPr/>
          <p:nvPr/>
        </p:nvSpPr>
        <p:spPr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5" name="Google Shape;95;p12"/>
          <p:cNvSpPr txBox="1">
            <a:spLocks noGrp="1"/>
          </p:cNvSpPr>
          <p:nvPr>
            <p:ph type="dt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sldNum" idx="12"/>
          </p:nvPr>
        </p:nvSpPr>
        <p:spPr>
          <a:xfrm>
            <a:off x="0" y="4667249"/>
            <a:ext cx="1447800" cy="66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ftr" idx="11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8" name="Google Shape;98;p12"/>
          <p:cNvSpPr>
            <a:spLocks noGrp="1"/>
          </p:cNvSpPr>
          <p:nvPr>
            <p:ph type="pic" idx="2"/>
          </p:nvPr>
        </p:nvSpPr>
        <p:spPr>
          <a:xfrm>
            <a:off x="1560576" y="0"/>
            <a:ext cx="7583424" cy="4568952"/>
          </a:xfrm>
          <a:prstGeom prst="rect">
            <a:avLst/>
          </a:prstGeom>
          <a:solidFill>
            <a:srgbClr val="DCE5EE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Questrial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/>
          <p:nvPr/>
        </p:nvSpPr>
        <p:spPr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1" name="Google Shape;31;p3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dschoenb@sdccd.edu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ie.org/gilma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 txBox="1">
            <a:spLocks noGrp="1"/>
          </p:cNvSpPr>
          <p:nvPr>
            <p:ph type="ctrTitle"/>
          </p:nvPr>
        </p:nvSpPr>
        <p:spPr>
          <a:xfrm>
            <a:off x="1371600" y="2286000"/>
            <a:ext cx="74676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Questrial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BENJAMIN A. GILMAN</a:t>
            </a:r>
            <a:br>
              <a:rPr lang="en-US"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-US"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STUDY ABROAD SCHOLARSHIP</a:t>
            </a:r>
            <a:br>
              <a:rPr lang="en-US"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-US"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MESA COLLEGE STUDY ABROAD</a:t>
            </a:r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60"/>
              <a:buFont typeface="Noto Sans Symbols"/>
              <a:buNone/>
            </a:pPr>
            <a:endParaRPr lang="en-US" sz="2600" b="0" i="0" u="none" strike="noStrike" cap="none" dirty="0" smtClean="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60"/>
              <a:buFont typeface="Noto Sans Symbols"/>
              <a:buNone/>
            </a:pPr>
            <a:r>
              <a:rPr lang="en-US" sz="2600" b="0" i="0" u="none" strike="noStrike" cap="none" dirty="0" smtClea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Study </a:t>
            </a:r>
            <a:r>
              <a:rPr lang="en-US" sz="2600" b="0" i="0" u="none" strike="noStrike" cap="none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abroad scholarship</a:t>
            </a:r>
            <a:endParaRPr dirty="0"/>
          </a:p>
          <a:p>
            <a:pPr marL="0" marR="0" lvl="0" indent="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560"/>
              <a:buFont typeface="Noto Sans Symbols"/>
              <a:buNone/>
            </a:pPr>
            <a:endParaRPr sz="2600" b="0" i="0" u="none" strike="noStrike" cap="none" dirty="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4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959"/>
              <a:buFont typeface="Questrial"/>
              <a:buNone/>
            </a:pPr>
            <a:r>
              <a:rPr lang="en-US" sz="3959" b="0" i="0" u="none" strike="noStrike" cap="none" dirty="0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/>
            </a:r>
            <a:br>
              <a:rPr lang="en-US" sz="3959" b="0" i="0" u="none" strike="noStrike" cap="none" dirty="0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-US" sz="3959" b="0" i="0" u="none" strike="noStrike" cap="none" dirty="0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Current </a:t>
            </a:r>
            <a:r>
              <a:rPr lang="en-US" sz="3959" b="0" i="0" u="none" strike="noStrike" cap="none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Study Abroad Program in Costa </a:t>
            </a:r>
            <a:r>
              <a:rPr lang="en-US" sz="3959" b="0" i="0" u="none" strike="noStrike" cap="none" dirty="0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Rica Jan 1-25, 2019, </a:t>
            </a:r>
            <a:br>
              <a:rPr lang="en-US" sz="3959" b="0" i="0" u="none" strike="noStrike" cap="none" dirty="0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-US" sz="3959" b="0" i="0" u="none" strike="noStrike" cap="none" dirty="0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-“Spring program”</a:t>
            </a:r>
            <a:endParaRPr sz="3959" b="0" i="0" u="none" strike="noStrike" cap="none"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79" name="Google Shape;179;p24" descr="C:\Users\dschoenb\Desktop\IMG_7539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43400" y="2140745"/>
            <a:ext cx="3439875" cy="1600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4" descr="C:\Users\dschoenb\Desktop\waterfall-RIOCELESTE0717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95400" y="2140745"/>
            <a:ext cx="2571750" cy="1607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4" descr="C:\Users\dschoenb\Desktop\download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95400" y="3914775"/>
            <a:ext cx="2571750" cy="1926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4" descr="C:\Users\dschoenb\Desktop\download6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43400" y="3914775"/>
            <a:ext cx="3439875" cy="19263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Paris, France		Madrid, Spain</a:t>
            </a:r>
          </a:p>
          <a:p>
            <a:r>
              <a:rPr lang="en-US" dirty="0" smtClean="0"/>
              <a:t>Florence, Italy		London, England</a:t>
            </a:r>
          </a:p>
          <a:p>
            <a:endParaRPr lang="en-US" dirty="0"/>
          </a:p>
          <a:p>
            <a:r>
              <a:rPr lang="en-US" dirty="0" smtClean="0"/>
              <a:t>You have TWO opportunities to apply!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Summer programs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139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5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959"/>
              <a:buFont typeface="Questrial"/>
              <a:buNone/>
            </a:pPr>
            <a:r>
              <a:rPr lang="en-US" sz="3959" b="0" i="0" u="none" strike="noStrike" cap="none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Current Study Abroad Program in </a:t>
            </a:r>
            <a:r>
              <a:rPr lang="en-US" sz="3959" b="0" i="0" u="none" strike="noStrike" cap="none" dirty="0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Madrid,  June 23- July 20</a:t>
            </a:r>
            <a:r>
              <a:rPr lang="en-US" sz="3959" b="0" i="0" u="none" strike="noStrike" cap="none" baseline="30000" dirty="0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th</a:t>
            </a:r>
            <a:r>
              <a:rPr lang="en-US" sz="3959" b="0" i="0" u="none" strike="noStrike" cap="none" dirty="0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, 2019</a:t>
            </a:r>
            <a:endParaRPr dirty="0"/>
          </a:p>
        </p:txBody>
      </p:sp>
      <p:pic>
        <p:nvPicPr>
          <p:cNvPr id="188" name="Google Shape;188;p2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4476750"/>
            <a:ext cx="27432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11521" y="4410364"/>
            <a:ext cx="2895600" cy="217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9326" y="1676400"/>
            <a:ext cx="1726994" cy="2428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687321" y="1676400"/>
            <a:ext cx="3124200" cy="1759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40121" y="1905000"/>
            <a:ext cx="2667000" cy="200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657600" y="3657600"/>
            <a:ext cx="1836927" cy="280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6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959"/>
              <a:buFont typeface="Questrial"/>
              <a:buNone/>
            </a:pPr>
            <a:r>
              <a:rPr lang="en-US" sz="3959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/>
            </a:r>
            <a:br>
              <a:rPr lang="en-US" sz="3959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-US" sz="3959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Deadlines &amp; Timeline</a:t>
            </a:r>
            <a:br>
              <a:rPr lang="en-US" sz="3959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</a:br>
            <a:endParaRPr sz="3959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99" name="Google Shape;199;p26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Summer &amp; Fall Program</a:t>
            </a:r>
            <a:endParaRPr dirty="0"/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Applications</a:t>
            </a:r>
            <a:endParaRPr dirty="0"/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1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DUE</a:t>
            </a:r>
            <a:r>
              <a:rPr lang="en-US" sz="2900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: OCT </a:t>
            </a:r>
            <a:r>
              <a:rPr lang="en-US" sz="2900" b="0" i="0" u="none" strike="noStrike" cap="none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2nd</a:t>
            </a:r>
            <a:r>
              <a:rPr lang="en-US" sz="2900" b="0" i="0" u="none" strike="noStrike" cap="none" baseline="30000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th</a:t>
            </a:r>
            <a:r>
              <a:rPr lang="en-US" sz="2900" b="0" i="0" u="none" strike="noStrike" cap="none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900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Winter &amp; Summer Early Application Deadline </a:t>
            </a:r>
            <a:endParaRPr sz="2900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dirty="0"/>
              <a:t>Summer March </a:t>
            </a:r>
            <a:r>
              <a:rPr lang="en-US" dirty="0" smtClean="0"/>
              <a:t>5th</a:t>
            </a:r>
            <a:endParaRPr dirty="0"/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Online Application at</a:t>
            </a:r>
            <a:endParaRPr dirty="0"/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www. gilmanapplication.iie.org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7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Application </a:t>
            </a:r>
            <a:endParaRPr sz="44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05" name="Google Shape;205;p27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1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Spring </a:t>
            </a:r>
            <a:r>
              <a:rPr lang="en-US" sz="2900" b="1" i="0" u="none" strike="noStrike" cap="none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2019</a:t>
            </a:r>
            <a:endParaRPr sz="2900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1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Benjamin A. Gilman International Scholarship Application</a:t>
            </a:r>
            <a:endParaRPr sz="2900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Application Information</a:t>
            </a:r>
            <a:endParaRPr dirty="0"/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Applicant Name:</a:t>
            </a:r>
            <a:endParaRPr dirty="0"/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Email:</a:t>
            </a:r>
            <a:endParaRPr dirty="0"/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Address:</a:t>
            </a:r>
            <a:endParaRPr dirty="0"/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U.S. Citizen:</a:t>
            </a:r>
            <a:endParaRPr dirty="0"/>
          </a:p>
          <a:p>
            <a:pPr marL="320040" marR="0" lvl="0" indent="-20955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endParaRPr sz="2900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20040" marR="0" lvl="0" indent="-20955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endParaRPr sz="2900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8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Current Institution:</a:t>
            </a:r>
            <a:endParaRPr sz="44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11" name="Google Shape;211;p28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9"/>
              <a:buFont typeface="Noto Sans Symbols"/>
              <a:buChar char="◻"/>
            </a:pPr>
            <a:r>
              <a:rPr lang="en-US" sz="2682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Transfer Institution(s):</a:t>
            </a:r>
            <a:endParaRPr/>
          </a:p>
          <a:p>
            <a:pPr marL="320040" marR="0" lvl="0" indent="-32004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09"/>
              <a:buFont typeface="Noto Sans Symbols"/>
              <a:buChar char="◻"/>
            </a:pPr>
            <a:r>
              <a:rPr lang="en-US" sz="2682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Major:</a:t>
            </a:r>
            <a:endParaRPr/>
          </a:p>
          <a:p>
            <a:pPr marL="320040" marR="0" lvl="0" indent="-32004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09"/>
              <a:buFont typeface="Noto Sans Symbols"/>
              <a:buChar char="◻"/>
            </a:pPr>
            <a:r>
              <a:rPr lang="en-US" sz="2682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Minor:</a:t>
            </a:r>
            <a:endParaRPr/>
          </a:p>
          <a:p>
            <a:pPr marL="320040" marR="0" lvl="0" indent="-32004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09"/>
              <a:buFont typeface="Noto Sans Symbols"/>
              <a:buChar char="◻"/>
            </a:pPr>
            <a:r>
              <a:rPr lang="en-US" sz="2682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Expected Degree:</a:t>
            </a:r>
            <a:endParaRPr/>
          </a:p>
          <a:p>
            <a:pPr marL="320040" marR="0" lvl="0" indent="-32004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09"/>
              <a:buFont typeface="Noto Sans Symbols"/>
              <a:buChar char="◻"/>
            </a:pPr>
            <a:r>
              <a:rPr lang="en-US" sz="2682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Expected Graduation Date:</a:t>
            </a:r>
            <a:endParaRPr/>
          </a:p>
          <a:p>
            <a:pPr marL="320040" marR="0" lvl="0" indent="-32004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09"/>
              <a:buFont typeface="Noto Sans Symbols"/>
              <a:buChar char="◻"/>
            </a:pPr>
            <a:r>
              <a:rPr lang="en-US" sz="2682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Type of Academic Evaluation:</a:t>
            </a:r>
            <a:endParaRPr/>
          </a:p>
          <a:p>
            <a:pPr marL="320040" marR="0" lvl="0" indent="-32004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09"/>
              <a:buFont typeface="Noto Sans Symbols"/>
              <a:buChar char="◻"/>
            </a:pPr>
            <a:r>
              <a:rPr lang="en-US" sz="2682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Overall GPA:</a:t>
            </a:r>
            <a:endParaRPr/>
          </a:p>
          <a:p>
            <a:pPr marL="320040" marR="0" lvl="0" indent="-32004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09"/>
              <a:buFont typeface="Noto Sans Symbols"/>
              <a:buChar char="◻"/>
            </a:pPr>
            <a:r>
              <a:rPr lang="en-US" sz="2682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Spanish Languages and Literature</a:t>
            </a:r>
            <a:endParaRPr/>
          </a:p>
          <a:p>
            <a:pPr marL="320040" marR="0" lvl="0" indent="-32004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09"/>
              <a:buFont typeface="Noto Sans Symbols"/>
              <a:buChar char="◻"/>
            </a:pPr>
            <a:r>
              <a:rPr lang="en-US" sz="2682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Bachelor of Arts</a:t>
            </a:r>
            <a:endParaRPr/>
          </a:p>
          <a:p>
            <a:pPr marL="320040" marR="0" lvl="0" indent="-32004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09"/>
              <a:buFont typeface="Noto Sans Symbols"/>
              <a:buChar char="◻"/>
            </a:pPr>
            <a:r>
              <a:rPr lang="en-US" sz="2682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GPA 4.0 Scale/Traditional Letter Grades</a:t>
            </a:r>
            <a:endParaRPr/>
          </a:p>
          <a:p>
            <a:pPr marL="320040" marR="0" lvl="0" indent="-217855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09"/>
              <a:buFont typeface="Noto Sans Symbols"/>
              <a:buNone/>
            </a:pPr>
            <a:endParaRPr sz="2682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9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Sample Spain applicant info</a:t>
            </a:r>
            <a:endParaRPr/>
          </a:p>
        </p:txBody>
      </p:sp>
      <p:sp>
        <p:nvSpPr>
          <p:cNvPr id="217" name="Google Shape;217;p29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8" name="Google Shape;21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025" y="1678575"/>
            <a:ext cx="7404200" cy="417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0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959"/>
              <a:buFont typeface="Questrial"/>
              <a:buNone/>
            </a:pPr>
            <a:r>
              <a:rPr lang="en-US" sz="3959" b="1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/>
            </a:r>
            <a:br>
              <a:rPr lang="en-US" sz="3959" b="1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-US" sz="3959" b="1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Institution Information</a:t>
            </a:r>
            <a:r>
              <a:rPr lang="en-US" sz="3959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/>
            </a:r>
            <a:br>
              <a:rPr lang="en-US" sz="3959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-US" sz="3959" b="1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Study Abroad Program Information</a:t>
            </a:r>
            <a:r>
              <a:rPr lang="en-US" sz="3959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/>
            </a:r>
            <a:br>
              <a:rPr lang="en-US" sz="3959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</a:br>
            <a:endParaRPr sz="3959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24" name="Google Shape;224;p30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48"/>
              <a:buFont typeface="Noto Sans Symbols"/>
              <a:buChar char="◻"/>
            </a:pPr>
            <a:r>
              <a:rPr lang="en-US" sz="2247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Program Administrator: </a:t>
            </a:r>
            <a:r>
              <a:rPr lang="en-US" sz="2247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San Diego Mesa College</a:t>
            </a:r>
            <a:endParaRPr sz="2247" b="1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20040" marR="0" lvl="0" indent="-32004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48"/>
              <a:buFont typeface="Noto Sans Symbols"/>
              <a:buChar char="◻"/>
            </a:pPr>
            <a:r>
              <a:rPr lang="en-US" sz="2247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Program Title: Use title from poster</a:t>
            </a:r>
            <a:endParaRPr sz="2247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20040" marR="0" lvl="0" indent="-32004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48"/>
              <a:buFont typeface="Noto Sans Symbols"/>
              <a:buChar char="◻"/>
            </a:pPr>
            <a:r>
              <a:rPr lang="en-US" sz="2247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Program Start Date: see program dates</a:t>
            </a:r>
            <a:endParaRPr sz="2247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20040" marR="0" lvl="0" indent="-32004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48"/>
              <a:buFont typeface="Noto Sans Symbols"/>
              <a:buChar char="◻"/>
            </a:pPr>
            <a:r>
              <a:rPr lang="en-US" sz="2247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Program End Date:</a:t>
            </a:r>
            <a:endParaRPr/>
          </a:p>
          <a:p>
            <a:pPr marL="320040" marR="0" lvl="0" indent="-32004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48"/>
              <a:buFont typeface="Noto Sans Symbols"/>
              <a:buChar char="◻"/>
            </a:pPr>
            <a:r>
              <a:rPr lang="en-US" sz="2247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Program Location: San Jose, Costa Rica or Madrid, Spain</a:t>
            </a:r>
            <a:endParaRPr sz="2247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20040" marR="0" lvl="0" indent="-32004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48"/>
              <a:buFont typeface="Noto Sans Symbols"/>
              <a:buChar char="◻"/>
            </a:pPr>
            <a:r>
              <a:rPr lang="en-US" sz="2247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Will you receive academic credit for this program?:</a:t>
            </a:r>
            <a:endParaRPr/>
          </a:p>
          <a:p>
            <a:pPr marL="320040" marR="0" lvl="0" indent="-32004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FF0000"/>
              </a:buClr>
              <a:buSzPts val="1348"/>
              <a:buFont typeface="Noto Sans Symbols"/>
              <a:buChar char="◻"/>
            </a:pPr>
            <a:r>
              <a:rPr lang="en-US" sz="2247" b="0" i="0" u="none" strike="noStrike" cap="none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YES</a:t>
            </a:r>
            <a:endParaRPr>
              <a:solidFill>
                <a:srgbClr val="FF0000"/>
              </a:solidFill>
            </a:endParaRPr>
          </a:p>
          <a:p>
            <a:pPr marL="320040" marR="0" lvl="0" indent="-32004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48"/>
              <a:buFont typeface="Noto Sans Symbols"/>
              <a:buChar char="◻"/>
            </a:pPr>
            <a:r>
              <a:rPr lang="en-US" sz="2247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Academic Program Type: </a:t>
            </a:r>
            <a:r>
              <a:rPr lang="en-US" sz="2247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STUDY ABROAD, WINTER OR SUMMER 2018 </a:t>
            </a:r>
            <a:endParaRPr/>
          </a:p>
          <a:p>
            <a:pPr marL="320040" marR="0" lvl="0" indent="-32004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48"/>
              <a:buFont typeface="Noto Sans Symbols"/>
              <a:buChar char="◻"/>
            </a:pPr>
            <a:r>
              <a:rPr lang="en-US" sz="2247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Will you be studying a foreign language while abroad: </a:t>
            </a:r>
            <a:r>
              <a:rPr lang="en-US" sz="2247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YES (SPANISH 210/211) NO (BIOLOGY 180) </a:t>
            </a:r>
            <a:r>
              <a:rPr lang="en-US" sz="2247" b="1" i="0" u="none" strike="noStrike" cap="none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SPAIN YES </a:t>
            </a:r>
            <a:endParaRPr>
              <a:solidFill>
                <a:srgbClr val="FF0000"/>
              </a:solidFill>
            </a:endParaRPr>
          </a:p>
          <a:p>
            <a:pPr marL="320040" marR="0" lvl="0" indent="-32004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48"/>
              <a:buFont typeface="Noto Sans Symbols"/>
              <a:buChar char="◻"/>
            </a:pPr>
            <a:r>
              <a:rPr lang="en-US" sz="2247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Language(s) of Study:</a:t>
            </a:r>
            <a:r>
              <a:rPr lang="en-US" sz="2247" b="1" i="0" u="none" strike="noStrike" cap="none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SPANISH</a:t>
            </a:r>
            <a:endParaRPr sz="2247" b="1" i="0" u="none" strike="noStrike" cap="none">
              <a:solidFill>
                <a:srgbClr val="FF00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20040" marR="0" lvl="0" indent="-234429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48"/>
              <a:buFont typeface="Noto Sans Symbols"/>
              <a:buNone/>
            </a:pPr>
            <a:endParaRPr sz="2247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1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959"/>
              <a:buFont typeface="Questrial"/>
              <a:buNone/>
            </a:pPr>
            <a:r>
              <a:rPr lang="en-US" sz="3959" b="1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Study Abroad Program Information</a:t>
            </a:r>
            <a:r>
              <a:rPr lang="en-US" sz="3959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/>
            </a:r>
            <a:br>
              <a:rPr lang="en-US" sz="3959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-US" sz="3959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continued </a:t>
            </a:r>
            <a:endParaRPr sz="3959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30" name="Google Shape;230;p31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◻"/>
            </a:pPr>
            <a: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Have you applied to your study abroad program?:</a:t>
            </a:r>
            <a:r>
              <a:rPr lang="en-US" sz="2000" b="0" i="0" u="none" strike="noStrike" cap="none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YES (YOU MUST APPLY TO QUALIFY AND FOR THE ADVISOR TO CERTIFY)</a:t>
            </a:r>
            <a:endParaRPr>
              <a:solidFill>
                <a:srgbClr val="FF0000"/>
              </a:solidFill>
            </a:endParaRPr>
          </a:p>
          <a:p>
            <a:pPr marL="320040" marR="0" lvl="0" indent="-32004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◻"/>
            </a:pPr>
            <a: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Have you been accepted to the program?:</a:t>
            </a:r>
            <a:r>
              <a:rPr lang="en-US" sz="2000" b="0" i="0" u="none" strike="noStrike" cap="none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YES</a:t>
            </a:r>
            <a:endParaRPr>
              <a:solidFill>
                <a:srgbClr val="FF0000"/>
              </a:solidFill>
            </a:endParaRPr>
          </a:p>
          <a:p>
            <a:pPr marL="320040" marR="0" lvl="0" indent="-32004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◻"/>
            </a:pPr>
            <a: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If no, when will you be accepted?:</a:t>
            </a:r>
            <a:endParaRPr/>
          </a:p>
          <a:p>
            <a:pPr marL="320040" marR="0" lvl="0" indent="-32004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◻"/>
            </a:pPr>
            <a:r>
              <a:rPr lang="en-US"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Will you be taking classes in a foreign language?:YES, IF SPANISH/ NO IF BIOLOGY</a:t>
            </a:r>
            <a:endParaRPr sz="20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20040" marR="0" lvl="0" indent="-32004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◻"/>
            </a:pPr>
            <a: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Language:SPANISH </a:t>
            </a:r>
            <a:endParaRPr/>
          </a:p>
          <a:p>
            <a:pPr marL="320040" marR="0" lvl="0" indent="-32004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◻"/>
            </a:pPr>
            <a: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How Many?:1 </a:t>
            </a:r>
            <a:endParaRPr/>
          </a:p>
          <a:p>
            <a:pPr marL="320040" marR="0" lvl="0" indent="-32004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◻"/>
            </a:pPr>
            <a:r>
              <a:rPr lang="en-US"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Program Length: JAN 1-25 (COSTA RICA) OR JUNE 4- JULY 13 (SPAIN)</a:t>
            </a:r>
            <a:endParaRPr sz="20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20040" marR="0" lvl="0" indent="-32004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◻"/>
            </a:pPr>
            <a: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When will you apply?: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 </a:t>
            </a:r>
            <a:endParaRPr/>
          </a:p>
          <a:p>
            <a:pPr marL="320040" marR="0" lvl="0" indent="-275844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696"/>
              <a:buFont typeface="Noto Sans Symbols"/>
              <a:buNone/>
            </a:pPr>
            <a:endParaRPr sz="116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2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959"/>
              <a:buFont typeface="Questrial"/>
              <a:buNone/>
            </a:pPr>
            <a:r>
              <a:rPr lang="en-US" sz="3959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Financial Aid Information</a:t>
            </a:r>
            <a:br>
              <a:rPr lang="en-US" sz="3959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</a:br>
            <a:endParaRPr sz="3959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36" name="Google Shape;236;p32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76"/>
              <a:buFont typeface="Noto Sans Symbols"/>
              <a:buChar char="◻"/>
            </a:pPr>
            <a:r>
              <a:rPr lang="en-US" sz="2960" b="1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Are you currently receiving a Pell Grant or will you be receiving a Pell Grant while abroad?:</a:t>
            </a:r>
            <a:r>
              <a:rPr lang="en-US" sz="2960" b="1" i="0" u="none" strike="noStrike" cap="none" dirty="0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THIS MUST BE YES! TO QUALIFY</a:t>
            </a:r>
            <a:endParaRPr sz="2960" b="0" i="0" u="none" strike="noStrike" cap="none" dirty="0">
              <a:solidFill>
                <a:srgbClr val="FF00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20040" marR="0" lvl="0" indent="-32004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76"/>
              <a:buFont typeface="Noto Sans Symbols"/>
              <a:buChar char="◻"/>
            </a:pPr>
            <a:r>
              <a:rPr lang="en-US" sz="2960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Follow-On Service Project</a:t>
            </a:r>
            <a:endParaRPr dirty="0"/>
          </a:p>
          <a:p>
            <a:pPr marL="320040" marR="0" lvl="0" indent="-32004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76"/>
              <a:buFont typeface="Noto Sans Symbols"/>
              <a:buChar char="◻"/>
            </a:pPr>
            <a:r>
              <a:rPr lang="en-US" sz="2960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Statement of Purpose</a:t>
            </a:r>
            <a:endParaRPr dirty="0"/>
          </a:p>
          <a:p>
            <a:pPr marL="320040" marR="0" lvl="0" indent="-32004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76"/>
              <a:buFont typeface="Noto Sans Symbols"/>
              <a:buChar char="◻"/>
            </a:pPr>
            <a:r>
              <a:rPr lang="en-US" sz="2960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Estimated Total Study Abroad Program Cost: include program cost plus tuition, books, flight, </a:t>
            </a:r>
            <a:r>
              <a:rPr lang="en-US" sz="2960" b="0" i="0" u="none" strike="noStrike" cap="none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incidentals</a:t>
            </a:r>
            <a:endParaRPr sz="2960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20040" marR="0" lvl="0" indent="-32004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76"/>
              <a:buFont typeface="Noto Sans Symbols"/>
              <a:buChar char="◻"/>
            </a:pPr>
            <a:r>
              <a:rPr lang="en-US" sz="2960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Estimated Financial Aid Amount (excluding loans)</a:t>
            </a:r>
            <a:endParaRPr dirty="0"/>
          </a:p>
          <a:p>
            <a:pPr marL="320040" marR="0" lvl="0" indent="-217855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09"/>
              <a:buFont typeface="Noto Sans Symbols"/>
              <a:buNone/>
            </a:pPr>
            <a:endParaRPr sz="2682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6"/>
          <p:cNvSpPr txBox="1">
            <a:spLocks noGrp="1"/>
          </p:cNvSpPr>
          <p:nvPr>
            <p:ph type="title"/>
          </p:nvPr>
        </p:nvSpPr>
        <p:spPr>
          <a:xfrm>
            <a:off x="533399" y="228600"/>
            <a:ext cx="8505825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959"/>
              <a:buFont typeface="Questrial"/>
              <a:buNone/>
            </a:pPr>
            <a:r>
              <a:rPr lang="en-US" sz="3959" b="0" i="0" u="none" strike="noStrike" cap="none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/>
            </a:r>
            <a:br>
              <a:rPr lang="en-US" sz="3959" b="0" i="0" u="none" strike="noStrike" cap="none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-US" sz="3959" b="0" i="0" u="none" strike="noStrike" cap="none" dirty="0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/>
            </a:r>
            <a:br>
              <a:rPr lang="en-US" sz="3959" b="0" i="0" u="none" strike="noStrike" cap="none" dirty="0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-US" sz="3959" b="0" i="0" u="none" strike="noStrike" cap="none" dirty="0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Gilman </a:t>
            </a:r>
            <a:r>
              <a:rPr lang="en-US" sz="3959" b="0" i="0" u="none" strike="noStrike" cap="none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Scholarship: Workshop Agenda</a:t>
            </a:r>
            <a:br>
              <a:rPr lang="en-US" sz="3959" b="0" i="0" u="none" strike="noStrike" cap="none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-US" sz="3959" b="0" i="0" u="none" strike="noStrike" cap="none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/>
            </a:r>
            <a:br>
              <a:rPr lang="en-US" sz="3959" b="0" i="0" u="none" strike="noStrike" cap="none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</a:br>
            <a:endParaRPr sz="3959" b="0" i="0" u="none" strike="noStrike" cap="none"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5" name="Google Shape;125;p16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1. Introduction</a:t>
            </a:r>
            <a:endParaRPr sz="2900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2. Overview</a:t>
            </a:r>
            <a:endParaRPr dirty="0"/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3. Eligibility</a:t>
            </a:r>
            <a:endParaRPr dirty="0"/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4. Selection Criteria</a:t>
            </a:r>
            <a:endParaRPr dirty="0"/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5. Essay </a:t>
            </a:r>
            <a:endParaRPr sz="2900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6. Current Study Abroad </a:t>
            </a:r>
            <a:r>
              <a:rPr lang="en-US" sz="2900" b="0" i="0" u="none" strike="noStrike" cap="none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Programs in</a:t>
            </a: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dirty="0" smtClean="0"/>
              <a:t>How to write a successful study abroad essay</a:t>
            </a:r>
            <a:endParaRPr sz="2900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26" name="Google Shape;12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1200" y="1524000"/>
            <a:ext cx="2381250" cy="2095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612648" y="6096000"/>
            <a:ext cx="44368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https://www.iie.org/gilman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60% study language abroad</a:t>
            </a:r>
          </a:p>
          <a:p>
            <a:r>
              <a:rPr lang="en-US" dirty="0"/>
              <a:t>47% first generation</a:t>
            </a:r>
          </a:p>
          <a:p>
            <a:r>
              <a:rPr lang="en-US" dirty="0"/>
              <a:t>55% are of diverse racial/ethnic background 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3,000 scholarship available 2018-2019</a:t>
            </a:r>
          </a:p>
          <a:p>
            <a:r>
              <a:rPr lang="en-US" dirty="0"/>
              <a:t>27% selection rate</a:t>
            </a:r>
          </a:p>
          <a:p>
            <a:r>
              <a:rPr lang="en-US" dirty="0"/>
              <a:t> 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data &amp; dates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2949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 </a:t>
            </a:r>
            <a:r>
              <a:rPr lang="en-US" dirty="0" smtClean="0"/>
              <a:t>Deadline </a:t>
            </a: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Tues </a:t>
            </a:r>
            <a:r>
              <a:rPr lang="en-US" dirty="0" smtClean="0"/>
              <a:t>Oct</a:t>
            </a:r>
            <a:br>
              <a:rPr lang="en-US" dirty="0" smtClean="0"/>
            </a:br>
            <a:r>
              <a:rPr lang="en-US" dirty="0" smtClean="0"/>
              <a:t>Advisor </a:t>
            </a: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Tues Oct</a:t>
            </a:r>
          </a:p>
          <a:p>
            <a:r>
              <a:rPr lang="en-US" dirty="0"/>
              <a:t>Students notified 1-3 month(s) before departure </a:t>
            </a:r>
          </a:p>
          <a:p>
            <a:r>
              <a:rPr lang="en-US" dirty="0"/>
              <a:t>Summer</a:t>
            </a:r>
            <a:br>
              <a:rPr lang="en-US" dirty="0"/>
            </a:b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Tues, March</a:t>
            </a:r>
            <a:br>
              <a:rPr lang="en-US" dirty="0"/>
            </a:b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Tues, March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Deadlines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3982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Prepare, write, write, make connections</a:t>
            </a:r>
          </a:p>
          <a:p>
            <a:endParaRPr lang="en-US" dirty="0"/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an successful essay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6451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Goal: Three pronged </a:t>
            </a:r>
            <a:endParaRPr lang="en-US" dirty="0"/>
          </a:p>
        </p:txBody>
      </p:sp>
      <p:pic>
        <p:nvPicPr>
          <p:cNvPr id="4" name="Picture 3" descr="Clipart - Three Legged &lt;strong&gt;Stool&lt;/strong&gt; Outlin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198" y="3021747"/>
            <a:ext cx="3248977" cy="352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3124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Statement of purpose</a:t>
            </a:r>
          </a:p>
          <a:p>
            <a:r>
              <a:rPr lang="en-US" b="1" dirty="0"/>
              <a:t>Essay 1</a:t>
            </a:r>
            <a:r>
              <a:rPr lang="en-US" dirty="0"/>
              <a:t>: Tells their story</a:t>
            </a:r>
          </a:p>
          <a:p>
            <a:r>
              <a:rPr lang="en-US" b="1" dirty="0"/>
              <a:t>Essay 2</a:t>
            </a:r>
            <a:r>
              <a:rPr lang="en-US" dirty="0"/>
              <a:t>: Propose what they will do after they return, solid one will target a unique student population to promote Study Abroad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essays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9354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71600" y="2419350"/>
            <a:ext cx="7123113" cy="1673225"/>
          </a:xfrm>
        </p:spPr>
        <p:txBody>
          <a:bodyPr/>
          <a:lstStyle/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dirty="0"/>
              <a:t>Central Theme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dirty="0"/>
              <a:t>Who is your audience: study abroad professionals/faculty/professors’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dirty="0"/>
              <a:t>Formatting can make a difference (double space/margins etc.)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dirty="0"/>
              <a:t>Describe things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dirty="0"/>
              <a:t>Be specific to the (study abroad program) -your academic plan, future plans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Suggestions &amp; Tips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3059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14350" y="2619375"/>
            <a:ext cx="7980363" cy="1673225"/>
          </a:xfrm>
        </p:spPr>
        <p:txBody>
          <a:bodyPr/>
          <a:lstStyle/>
          <a:p>
            <a:r>
              <a:rPr lang="en-US" dirty="0"/>
              <a:t>What appeals to you about the program?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dirty="0"/>
              <a:t>The more details you can incorporate about the program – that’ll impress them too. 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dirty="0"/>
              <a:t>Speak from your heart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dirty="0"/>
              <a:t>Maybe take your conclusion and put it at the beginning (particularly if it’s clearer/sometimes we begin writing without focus and achieve this towards the end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program is </a:t>
            </a:r>
            <a:r>
              <a:rPr lang="en-US" dirty="0" err="1" smtClean="0"/>
              <a:t>importanat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3637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9076" y="2743200"/>
            <a:ext cx="8772524" cy="1673225"/>
          </a:xfrm>
        </p:spPr>
        <p:txBody>
          <a:bodyPr/>
          <a:lstStyle/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dirty="0"/>
              <a:t>Style: can you use a short sentence that impacts? Ex- can you write a sentence with two words only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dirty="0"/>
              <a:t>Imagine: Conversational Tone / like a letter to a Professor/ friend. Not too casual or too stuffy.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dirty="0"/>
              <a:t>Read it out loud 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dirty="0"/>
              <a:t>Prove your passion/ show your motivation /show knowledge 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dirty="0"/>
              <a:t>Create a strong lead sentence- first sentence –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907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2743200"/>
            <a:ext cx="9144000" cy="1673225"/>
          </a:xfrm>
        </p:spPr>
        <p:txBody>
          <a:bodyPr/>
          <a:lstStyle/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dirty="0"/>
              <a:t>Talk about yourself 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dirty="0"/>
              <a:t>Save something good for the end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dirty="0"/>
              <a:t>Related and specifically say you are : (but keep connected)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dirty="0"/>
              <a:t>-community college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dirty="0"/>
              <a:t>-minority/ from a minority serving institution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dirty="0"/>
              <a:t>-1</a:t>
            </a:r>
            <a:r>
              <a:rPr lang="en-US" baseline="30000" dirty="0"/>
              <a:t>st</a:t>
            </a:r>
            <a:r>
              <a:rPr lang="en-US" dirty="0"/>
              <a:t> generation </a:t>
            </a:r>
            <a:r>
              <a:rPr lang="en-US" dirty="0" err="1"/>
              <a:t>etc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Stay connected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198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47650" y="2743200"/>
            <a:ext cx="8247063" cy="1673225"/>
          </a:xfrm>
        </p:spPr>
        <p:txBody>
          <a:bodyPr/>
          <a:lstStyle/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dirty="0"/>
              <a:t>Articulate the how (remember this is for $$-)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dirty="0"/>
              <a:t>How are you a worthy investment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dirty="0"/>
              <a:t>Who am I and why am I worth investing in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dirty="0"/>
              <a:t>Make the case that you are a special /unique candidate (background/1</a:t>
            </a:r>
            <a:r>
              <a:rPr lang="en-US" baseline="30000" dirty="0"/>
              <a:t>st</a:t>
            </a:r>
            <a:r>
              <a:rPr lang="en-US" dirty="0"/>
              <a:t> gen/ 2</a:t>
            </a:r>
            <a:r>
              <a:rPr lang="en-US" baseline="30000" dirty="0"/>
              <a:t>nd</a:t>
            </a:r>
            <a:r>
              <a:rPr lang="en-US" dirty="0"/>
              <a:t> language learner</a:t>
            </a:r>
            <a:r>
              <a:rPr lang="en-US"/>
              <a:t>/ </a:t>
            </a:r>
            <a:r>
              <a:rPr lang="en-US" smtClean="0"/>
              <a:t>etc.)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are worth the investment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081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959"/>
              <a:buFont typeface="Questrial"/>
              <a:buNone/>
            </a:pPr>
            <a:r>
              <a:rPr lang="en-US" sz="3959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Overview</a:t>
            </a:r>
            <a:br>
              <a:rPr lang="en-US" sz="3959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</a:br>
            <a:endParaRPr sz="3959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2" name="Google Shape;132;p17"/>
          <p:cNvSpPr/>
          <p:nvPr/>
        </p:nvSpPr>
        <p:spPr>
          <a:xfrm>
            <a:off x="152400" y="2209800"/>
            <a:ext cx="4572000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One’s destination is never a place, but a new way of seeing things”-Henry Miller</a:t>
            </a:r>
            <a:endParaRPr sz="36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33" name="Google Shape;133;p1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495800" y="1752600"/>
            <a:ext cx="4381500" cy="366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Personally                         Academically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1-Who </a:t>
            </a:r>
            <a:r>
              <a:rPr lang="en-US" sz="1600" dirty="0"/>
              <a:t>are you now?</a:t>
            </a:r>
            <a:br>
              <a:rPr lang="en-US" sz="1600" dirty="0"/>
            </a:br>
            <a:r>
              <a:rPr lang="en-US" sz="1600" dirty="0" smtClean="0"/>
              <a:t>2- Why </a:t>
            </a:r>
            <a:r>
              <a:rPr lang="en-US" sz="1600" dirty="0"/>
              <a:t>do you want to study abroad?</a:t>
            </a:r>
            <a:br>
              <a:rPr lang="en-US" sz="1600" dirty="0"/>
            </a:br>
            <a:r>
              <a:rPr lang="en-US" sz="1600" dirty="0" smtClean="0"/>
              <a:t>3- Who </a:t>
            </a:r>
            <a:r>
              <a:rPr lang="en-US" sz="1600" dirty="0"/>
              <a:t>will you be/how will this </a:t>
            </a:r>
            <a:r>
              <a:rPr lang="en-US" sz="1400" dirty="0"/>
              <a:t>experience (effect/transform) you?</a:t>
            </a:r>
            <a:br>
              <a:rPr lang="en-US" sz="1400" dirty="0"/>
            </a:br>
            <a:endParaRPr lang="en-US" sz="1400" dirty="0"/>
          </a:p>
        </p:txBody>
      </p:sp>
      <p:sp>
        <p:nvSpPr>
          <p:cNvPr id="4" name="Oval 3"/>
          <p:cNvSpPr/>
          <p:nvPr/>
        </p:nvSpPr>
        <p:spPr>
          <a:xfrm>
            <a:off x="1074102" y="3267392"/>
            <a:ext cx="4107180" cy="2374265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496627" y="3241675"/>
            <a:ext cx="3964305" cy="2654300"/>
          </a:xfrm>
          <a:prstGeom prst="ellipse">
            <a:avLst/>
          </a:prstGeom>
          <a:noFill/>
          <a:ln>
            <a:solidFill>
              <a:srgbClr val="8E3CA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3898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to brainstorm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152286"/>
              </p:ext>
            </p:extLst>
          </p:nvPr>
        </p:nvGraphicFramePr>
        <p:xfrm>
          <a:off x="1352335" y="2910140"/>
          <a:ext cx="7142378" cy="30845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8468">
                  <a:extLst>
                    <a:ext uri="{9D8B030D-6E8A-4147-A177-3AD203B41FA5}">
                      <a16:colId xmlns:a16="http://schemas.microsoft.com/office/drawing/2014/main" val="436825397"/>
                    </a:ext>
                  </a:extLst>
                </a:gridCol>
                <a:gridCol w="1685601">
                  <a:extLst>
                    <a:ext uri="{9D8B030D-6E8A-4147-A177-3AD203B41FA5}">
                      <a16:colId xmlns:a16="http://schemas.microsoft.com/office/drawing/2014/main" val="4247987304"/>
                    </a:ext>
                  </a:extLst>
                </a:gridCol>
                <a:gridCol w="1685601">
                  <a:extLst>
                    <a:ext uri="{9D8B030D-6E8A-4147-A177-3AD203B41FA5}">
                      <a16:colId xmlns:a16="http://schemas.microsoft.com/office/drawing/2014/main" val="2329202599"/>
                    </a:ext>
                  </a:extLst>
                </a:gridCol>
                <a:gridCol w="2222708">
                  <a:extLst>
                    <a:ext uri="{9D8B030D-6E8A-4147-A177-3AD203B41FA5}">
                      <a16:colId xmlns:a16="http://schemas.microsoft.com/office/drawing/2014/main" val="13983067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Situational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Choices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Relationships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Interests 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45750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39012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83988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98278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58965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Book Antiqua" panose="020406020503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40463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88155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Sample </a:t>
            </a:r>
            <a:r>
              <a:rPr lang="en-US" sz="3200" dirty="0" smtClean="0"/>
              <a:t>Statements, partial essay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50" y="2743200"/>
            <a:ext cx="6264164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9542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49" y="904875"/>
            <a:ext cx="5781675" cy="567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3993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 up project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" t="11806" r="-212" b="-972"/>
          <a:stretch/>
        </p:blipFill>
        <p:spPr>
          <a:xfrm>
            <a:off x="666750" y="2590800"/>
            <a:ext cx="7943849" cy="61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5350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 up sample 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685256"/>
            <a:ext cx="6451958" cy="346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7359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962" y="242887"/>
            <a:ext cx="5172075" cy="637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3950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952499"/>
            <a:ext cx="7123113" cy="534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065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3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Contact Information</a:t>
            </a:r>
            <a:endParaRPr/>
          </a:p>
        </p:txBody>
      </p:sp>
      <p:sp>
        <p:nvSpPr>
          <p:cNvPr id="242" name="Google Shape;242;p33"/>
          <p:cNvSpPr txBox="1">
            <a:spLocks noGrp="1"/>
          </p:cNvSpPr>
          <p:nvPr>
            <p:ph type="body" idx="1"/>
          </p:nvPr>
        </p:nvSpPr>
        <p:spPr>
          <a:xfrm>
            <a:off x="304800" y="1371600"/>
            <a:ext cx="8461248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Prof. Dora Schoenbrun-Fernández</a:t>
            </a:r>
            <a:endParaRPr sz="29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International Education Coordinator</a:t>
            </a:r>
            <a:endParaRPr sz="29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r>
              <a:rPr lang="en-US"/>
              <a:t>Gilman Adviser</a:t>
            </a:r>
            <a:endParaRPr/>
          </a:p>
          <a:p>
            <a:pPr marL="0" marR="0" lvl="0" indent="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(619) 388-2228</a:t>
            </a:r>
            <a:endParaRPr/>
          </a:p>
          <a:p>
            <a:pPr marL="0" marR="0" lvl="0" indent="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G-237</a:t>
            </a:r>
            <a:endParaRPr/>
          </a:p>
          <a:p>
            <a:pPr marL="0" marR="0" lvl="0" indent="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r>
              <a:rPr lang="en-US" sz="2900" b="0" i="0" u="sng" strike="noStrike" cap="none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3"/>
              </a:rPr>
              <a:t>dschoenb@sdccd.edu</a:t>
            </a:r>
            <a:endParaRPr sz="29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endParaRPr sz="29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43" name="Google Shape;243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66051" y="1587123"/>
            <a:ext cx="2453975" cy="402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Overview</a:t>
            </a:r>
            <a:endParaRPr sz="44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9" name="Google Shape;139;p18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87"/>
              <a:buFont typeface="Noto Sans Symbols"/>
              <a:buChar char="◻"/>
            </a:pPr>
            <a:r>
              <a:rPr lang="en-US" sz="1812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Gilman Scholarship Overview</a:t>
            </a:r>
            <a:endParaRPr/>
          </a:p>
          <a:p>
            <a:pPr marL="320040" marR="0" lvl="0" indent="-32004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087"/>
              <a:buFont typeface="Noto Sans Symbols"/>
              <a:buChar char="◻"/>
            </a:pPr>
            <a:r>
              <a:rPr lang="en-US" sz="1812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Awards up to $5000 to study abroad!</a:t>
            </a:r>
            <a:endParaRPr/>
          </a:p>
          <a:p>
            <a:pPr marL="320040" marR="0" lvl="0" indent="-32004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087"/>
              <a:buFont typeface="Noto Sans Symbols"/>
              <a:buChar char="◻"/>
            </a:pPr>
            <a:r>
              <a:rPr lang="en-US" sz="1812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•Awards up to $8000 for Critical Need Languages!</a:t>
            </a:r>
            <a:endParaRPr/>
          </a:p>
          <a:p>
            <a:pPr marL="320040" marR="0" lvl="0" indent="-32004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087"/>
              <a:buFont typeface="Noto Sans Symbols"/>
              <a:buChar char="◻"/>
            </a:pPr>
            <a:r>
              <a:rPr lang="en-US" sz="1812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✓ Arabic (all dialects)!</a:t>
            </a:r>
            <a:endParaRPr/>
          </a:p>
          <a:p>
            <a:pPr marL="320040" marR="0" lvl="0" indent="-32004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087"/>
              <a:buFont typeface="Noto Sans Symbols"/>
              <a:buChar char="◻"/>
            </a:pPr>
            <a:r>
              <a:rPr lang="en-US" sz="1812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✓ Chinese (all dialects)!</a:t>
            </a:r>
            <a:endParaRPr/>
          </a:p>
          <a:p>
            <a:pPr marL="320040" marR="0" lvl="0" indent="-32004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087"/>
              <a:buFont typeface="Noto Sans Symbols"/>
              <a:buChar char="◻"/>
            </a:pPr>
            <a:r>
              <a:rPr lang="en-US" sz="1812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✓ Bahasa Indonesia!</a:t>
            </a:r>
            <a:endParaRPr/>
          </a:p>
          <a:p>
            <a:pPr marL="320040" marR="0" lvl="0" indent="-32004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087"/>
              <a:buFont typeface="Noto Sans Symbols"/>
              <a:buChar char="◻"/>
            </a:pPr>
            <a:r>
              <a:rPr lang="en-US" sz="1812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✓ Japanese!</a:t>
            </a:r>
            <a:endParaRPr/>
          </a:p>
          <a:p>
            <a:pPr marL="320040" marR="0" lvl="0" indent="-32004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087"/>
              <a:buFont typeface="Noto Sans Symbols"/>
              <a:buChar char="◻"/>
            </a:pPr>
            <a:r>
              <a:rPr lang="en-US" sz="1812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✓ Turkic (Azerbaijani, Kyrgz, Turkish, Turkmen, Uzbek)!</a:t>
            </a:r>
            <a:endParaRPr/>
          </a:p>
          <a:p>
            <a:pPr marL="320040" marR="0" lvl="0" indent="-32004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087"/>
              <a:buFont typeface="Noto Sans Symbols"/>
              <a:buChar char="◻"/>
            </a:pPr>
            <a:r>
              <a:rPr lang="en-US" sz="1812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✓ Persian (Farsi, Dari, Kurdish, Pashto, Tajiki)!</a:t>
            </a:r>
            <a:endParaRPr/>
          </a:p>
          <a:p>
            <a:pPr marL="320040" marR="0" lvl="0" indent="-32004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087"/>
              <a:buFont typeface="Noto Sans Symbols"/>
              <a:buChar char="◻"/>
            </a:pPr>
            <a:r>
              <a:rPr lang="en-US" sz="1812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✓ Indic (Hindi, Urdu, Nepali, Sinhala, Bengali, Punjabi, Marathi,</a:t>
            </a:r>
            <a:endParaRPr/>
          </a:p>
          <a:p>
            <a:pPr marL="320040" marR="0" lvl="0" indent="-32004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087"/>
              <a:buFont typeface="Noto Sans Symbols"/>
              <a:buChar char="◻"/>
            </a:pPr>
            <a:r>
              <a:rPr lang="en-US" sz="1812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Gujarati, Sindhi)!</a:t>
            </a:r>
            <a:endParaRPr/>
          </a:p>
          <a:p>
            <a:pPr marL="320040" marR="0" lvl="0" indent="-32004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087"/>
              <a:buFont typeface="Noto Sans Symbols"/>
              <a:buChar char="◻"/>
            </a:pPr>
            <a:r>
              <a:rPr lang="en-US" sz="1812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✓ Korean!</a:t>
            </a:r>
            <a:endParaRPr/>
          </a:p>
          <a:p>
            <a:pPr marL="320040" marR="0" lvl="0" indent="-32004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087"/>
              <a:buFont typeface="Noto Sans Symbols"/>
              <a:buChar char="◻"/>
            </a:pPr>
            <a:r>
              <a:rPr lang="en-US" sz="1812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✓ Russian!</a:t>
            </a:r>
            <a:endParaRPr/>
          </a:p>
          <a:p>
            <a:pPr marL="320040" marR="0" lvl="0" indent="-32004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087"/>
              <a:buFont typeface="Noto Sans Symbols"/>
              <a:buChar char="◻"/>
            </a:pPr>
            <a:r>
              <a:rPr lang="en-US" sz="1812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✓ Swahili</a:t>
            </a:r>
            <a:endParaRPr/>
          </a:p>
        </p:txBody>
      </p:sp>
      <p:pic>
        <p:nvPicPr>
          <p:cNvPr id="140" name="Google Shape;14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1641764"/>
            <a:ext cx="2381250" cy="209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959"/>
              <a:buFont typeface="Questrial"/>
              <a:buNone/>
            </a:pPr>
            <a:r>
              <a:rPr lang="en-US" sz="3959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Eligibility</a:t>
            </a:r>
            <a:br>
              <a:rPr lang="en-US" sz="3959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</a:br>
            <a:endParaRPr sz="3959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6" name="Google Shape;146;p19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PELL GRANT</a:t>
            </a:r>
            <a:endParaRPr/>
          </a:p>
          <a:p>
            <a:pPr marL="320040" marR="0" lvl="0" indent="-32004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(at the time of application)!</a:t>
            </a:r>
            <a:endParaRPr/>
          </a:p>
          <a:p>
            <a:pPr marL="320040" marR="0" lvl="0" indent="-32004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MIN. 4 WEEKS* 2 week </a:t>
            </a:r>
            <a:b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community college students</a:t>
            </a:r>
            <a:endParaRPr/>
          </a:p>
          <a:p>
            <a:pPr marL="320040" marR="0" lvl="0" indent="-32004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Longer duration preferred)!</a:t>
            </a:r>
            <a:endParaRPr/>
          </a:p>
          <a:p>
            <a:pPr marL="320040" marR="0" lvl="0" indent="-32004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STUDY ABROAD PROGRAM</a:t>
            </a:r>
            <a:endParaRPr/>
          </a:p>
          <a:p>
            <a:pPr marL="320040" marR="0" lvl="0" indent="-32004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planned in advance!</a:t>
            </a:r>
            <a:endParaRPr sz="29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20040" marR="0" lvl="0" indent="-32004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TRAVEL WARNING LIST COUNTRIES-no funding allowed</a:t>
            </a:r>
            <a:endParaRPr sz="29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47" name="Google Shape;14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7400" y="1905000"/>
            <a:ext cx="2381250" cy="209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959"/>
              <a:buFont typeface="Questrial"/>
              <a:buNone/>
            </a:pPr>
            <a:r>
              <a:rPr lang="en-US" sz="3959" b="0" i="0" u="none" strike="noStrike" cap="none" dirty="0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/>
            </a:r>
            <a:br>
              <a:rPr lang="en-US" sz="3959" b="0" i="0" u="none" strike="noStrike" cap="none" dirty="0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-US" sz="3959" b="0" i="0" u="none" strike="noStrike" cap="none" dirty="0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Selection </a:t>
            </a:r>
            <a:r>
              <a:rPr lang="en-US" sz="3959" b="0" i="0" u="none" strike="noStrike" cap="none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Criteria</a:t>
            </a:r>
            <a:br>
              <a:rPr lang="en-US" sz="3959" b="0" i="0" u="none" strike="noStrike" cap="none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</a:br>
            <a:endParaRPr sz="3959" b="0" i="0" u="none" strike="noStrike" cap="none"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3" name="Google Shape;153;p20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Students with high financial need!</a:t>
            </a:r>
            <a:endParaRPr/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➡Students studying in non-traditional countries,</a:t>
            </a:r>
            <a:endParaRPr/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especially outside of Europe, Australia, New</a:t>
            </a:r>
            <a:endParaRPr/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Zealand!</a:t>
            </a:r>
            <a:endParaRPr/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➡Students with diverse ethnic backgrounds!</a:t>
            </a:r>
            <a:endParaRPr/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➡Students from </a:t>
            </a:r>
            <a:r>
              <a:rPr lang="en-US" sz="29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COMMUNITY COLLEGES!!!!</a:t>
            </a:r>
            <a:endParaRPr/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➡Students with disabilities</a:t>
            </a:r>
            <a:endParaRPr/>
          </a:p>
        </p:txBody>
      </p:sp>
      <p:pic>
        <p:nvPicPr>
          <p:cNvPr id="5122" name="Picture 2" descr="http://gilmanapplication.iie.org/Advisor/Images/gilman_logo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087" y="309563"/>
            <a:ext cx="3637788" cy="733425"/>
          </a:xfrm>
          <a:prstGeom prst="rect">
            <a:avLst/>
          </a:prstGeom>
          <a:solidFill>
            <a:srgbClr val="0070C0"/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1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959"/>
              <a:buFont typeface="Questrial"/>
              <a:buNone/>
            </a:pPr>
            <a:r>
              <a:rPr lang="en-US" sz="3959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Essay. Impact, impact</a:t>
            </a:r>
            <a:br>
              <a:rPr lang="en-US" sz="3959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</a:br>
            <a:endParaRPr sz="3959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0" name="Google Shape;160;p21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Statement of Purpose Essay</a:t>
            </a:r>
            <a:endParaRPr/>
          </a:p>
          <a:p>
            <a:pPr marL="320040" marR="0" lvl="0" indent="-32004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(What do you have to gain from the program</a:t>
            </a:r>
            <a:endParaRPr/>
          </a:p>
          <a:p>
            <a:pPr marL="320040" marR="0" lvl="0" indent="-32004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academically, professionally and personally)!</a:t>
            </a:r>
            <a:endParaRPr/>
          </a:p>
          <a:p>
            <a:pPr marL="320040" marR="0" lvl="0" indent="-32004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2. Follow-on Service Project Proposal Essay</a:t>
            </a:r>
            <a:endParaRPr/>
          </a:p>
          <a:p>
            <a:pPr marL="320040" marR="0" lvl="0" indent="-32004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(explain how you will inspire others to</a:t>
            </a:r>
            <a:endParaRPr/>
          </a:p>
          <a:p>
            <a:pPr marL="320040" marR="0" lvl="0" indent="-32004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pursue their own experiences abroad)!</a:t>
            </a:r>
            <a:endParaRPr/>
          </a:p>
          <a:p>
            <a:pPr marL="320040" marR="0" lvl="0" indent="-32004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3. IMPACT! IMPACT! IMPACT!</a:t>
            </a:r>
            <a:endParaRPr/>
          </a:p>
          <a:p>
            <a:pPr marL="320040" marR="0" lvl="0" indent="-32004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7, 000 characters (including spaces)=1,5</a:t>
            </a:r>
            <a:endParaRPr/>
          </a:p>
          <a:p>
            <a:pPr marL="320040" marR="0" lvl="0" indent="-32004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pages single spaced/per essay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2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Making an impact</a:t>
            </a:r>
            <a:endParaRPr sz="44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66" name="Google Shape;166;p2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47800" y="1737747"/>
            <a:ext cx="2362200" cy="4243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00600" y="1729741"/>
            <a:ext cx="2362200" cy="4251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3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959"/>
              <a:buFont typeface="Questrial"/>
              <a:buNone/>
            </a:pPr>
            <a:r>
              <a:rPr lang="en-US" sz="3959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Connect all your goals, tell your story</a:t>
            </a:r>
            <a:endParaRPr sz="3959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73" name="Google Shape;173;p2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048000" y="1676399"/>
            <a:ext cx="3276600" cy="48242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edian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dian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996</Words>
  <Application>Microsoft Office PowerPoint</Application>
  <PresentationFormat>On-screen Show (4:3)</PresentationFormat>
  <Paragraphs>216</Paragraphs>
  <Slides>38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Times New Roman</vt:lpstr>
      <vt:lpstr>Book Antiqua</vt:lpstr>
      <vt:lpstr>Questrial</vt:lpstr>
      <vt:lpstr>Noto Sans Symbols</vt:lpstr>
      <vt:lpstr>Median</vt:lpstr>
      <vt:lpstr>Median</vt:lpstr>
      <vt:lpstr>BENJAMIN A. GILMAN STUDY ABROAD SCHOLARSHIP MESA COLLEGE STUDY ABROAD</vt:lpstr>
      <vt:lpstr>  Gilman Scholarship: Workshop Agenda  </vt:lpstr>
      <vt:lpstr>Overview </vt:lpstr>
      <vt:lpstr>Overview</vt:lpstr>
      <vt:lpstr>Eligibility </vt:lpstr>
      <vt:lpstr> Selection Criteria </vt:lpstr>
      <vt:lpstr>Essay. Impact, impact </vt:lpstr>
      <vt:lpstr>Making an impact</vt:lpstr>
      <vt:lpstr>Connect all your goals, tell your story</vt:lpstr>
      <vt:lpstr> Current Study Abroad Program in Costa Rica Jan 1-25, 2019,  -“Spring program”</vt:lpstr>
      <vt:lpstr>Summer programs </vt:lpstr>
      <vt:lpstr>Current Study Abroad Program in Madrid,  June 23- July 20th, 2019</vt:lpstr>
      <vt:lpstr> Deadlines &amp; Timeline </vt:lpstr>
      <vt:lpstr>Application </vt:lpstr>
      <vt:lpstr>Current Institution:</vt:lpstr>
      <vt:lpstr>Sample Spain applicant info</vt:lpstr>
      <vt:lpstr> Institution Information Study Abroad Program Information </vt:lpstr>
      <vt:lpstr>Study Abroad Program Information continued </vt:lpstr>
      <vt:lpstr>Financial Aid Information </vt:lpstr>
      <vt:lpstr>Important data &amp; dates</vt:lpstr>
      <vt:lpstr>Deadlines </vt:lpstr>
      <vt:lpstr>Writing an successful essay</vt:lpstr>
      <vt:lpstr>Goal: Three pronged </vt:lpstr>
      <vt:lpstr>Two essays</vt:lpstr>
      <vt:lpstr>Suggestions &amp; Tips</vt:lpstr>
      <vt:lpstr>The program is importanat</vt:lpstr>
      <vt:lpstr>Style</vt:lpstr>
      <vt:lpstr>Stay connected</vt:lpstr>
      <vt:lpstr>You are worth the investment</vt:lpstr>
      <vt:lpstr> 1-Who are you now? 2- Why do you want to study abroad? 3- Who will you be/how will this experience (effect/transform) you? </vt:lpstr>
      <vt:lpstr>Complete to brainstorm</vt:lpstr>
      <vt:lpstr>Sample Statements, partial essay</vt:lpstr>
      <vt:lpstr>PowerPoint Presentation</vt:lpstr>
      <vt:lpstr>Follow up project</vt:lpstr>
      <vt:lpstr>Follow up sample 2</vt:lpstr>
      <vt:lpstr>PowerPoint Presentation</vt:lpstr>
      <vt:lpstr>PowerPoint Presentation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BENJAMIN A. GILMAN STUDY ABROAD SCHOLARSHIP MESA COLLEGE STUDY ABROAD</dc:title>
  <dc:creator>Dora Schoenbrun-Fernandez</dc:creator>
  <cp:lastModifiedBy>Dora Schoenbrun-Fernandez</cp:lastModifiedBy>
  <cp:revision>8</cp:revision>
  <dcterms:modified xsi:type="dcterms:W3CDTF">2018-09-20T15:41:52Z</dcterms:modified>
</cp:coreProperties>
</file>