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68" r:id="rId7"/>
    <p:sldId id="269" r:id="rId8"/>
    <p:sldId id="260" r:id="rId9"/>
    <p:sldId id="270" r:id="rId10"/>
    <p:sldId id="271" r:id="rId11"/>
    <p:sldId id="261" r:id="rId12"/>
    <p:sldId id="272" r:id="rId13"/>
    <p:sldId id="262" r:id="rId14"/>
    <p:sldId id="276" r:id="rId15"/>
    <p:sldId id="263" r:id="rId16"/>
    <p:sldId id="277" r:id="rId17"/>
    <p:sldId id="273" r:id="rId18"/>
    <p:sldId id="278" r:id="rId19"/>
    <p:sldId id="274" r:id="rId20"/>
    <p:sldId id="275" r:id="rId21"/>
    <p:sldId id="279" r:id="rId22"/>
    <p:sldId id="265" r:id="rId23"/>
    <p:sldId id="280" r:id="rId24"/>
    <p:sldId id="281" r:id="rId25"/>
    <p:sldId id="266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47756-D97D-4C13-8FC4-836B8A33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F65025-AF12-40D8-A50A-1CC5B0C69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FD657-46A0-4959-B2DB-C660147F78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0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4A3C3-5C8C-4056-BB5C-73F5D4A1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94FC9-9BCF-4F38-BFE6-68108DAE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20E00-4C93-4EC3-A0FC-8BC11DECD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175F8-3DAA-4840-872E-BCC10749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A538B-45A8-4E95-B808-594D64DA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2E808-8F2B-4DE8-B9CF-32B4E4B3BA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0802B-AD6D-4E48-BC83-031B1FC8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AC2DC-61DF-4769-B728-5CED1322E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E41413-8801-40B0-B858-46BFA902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5396B-F311-4FCD-9ECA-7C8E119849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9B78D-0856-471A-B1FF-D3EBE9EB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17D43-6CFA-4C49-BB03-36899C4C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3EAF2B-2E97-4767-A34B-2087CE149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0FA876-BFA4-4B1D-922D-7D2C056E9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266DBF-7640-4DC7-83BA-A311D3688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A6DB-5FC3-41B5-B9AD-EDC07580B0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6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80409-CA29-4729-B24E-073709E4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E035E-23B6-46C3-8026-5FAACC811A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1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6860F-5C88-4775-B9F7-3519CF9DF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07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2B978-8DD5-400C-8875-4959A08A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C2FF0-0A36-4628-84BC-3F5D39BD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7FE1E1-F744-42C9-B401-B1D468477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A79FB-F934-4D57-B0AA-774BE8CB24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9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3CE92-8A59-4D90-BEA1-37F19297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A38469-3F89-4C14-87B7-692FEC15C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8A7F96-7482-48D0-81C4-24EA67C2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6893D-4AC6-4BC3-9FEC-E40F277DCD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652CA-396C-433F-B012-DB505AF7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2C3F72-1AE7-4373-8922-D9770DA6E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5F81A-6EF6-44FF-BFF5-FC67F75548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54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8B3964-23AB-4387-A1BA-358A15A11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0F85FA-38F9-40CD-8C44-9F3D386DA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AFD94-C75C-4A66-BA5E-748BA4B307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0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47756-D97D-4C13-8FC4-836B8A33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F65025-AF12-40D8-A50A-1CC5B0C69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FD657-46A0-4959-B2DB-C660147F78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1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4A3C3-5C8C-4056-BB5C-73F5D4A1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94FC9-9BCF-4F38-BFE6-68108DAE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20E00-4C93-4EC3-A0FC-8BC11DECD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7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175F8-3DAA-4840-872E-BCC10749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A538B-45A8-4E95-B808-594D64DA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2E808-8F2B-4DE8-B9CF-32B4E4B3BA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37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0802B-AD6D-4E48-BC83-031B1FC8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AC2DC-61DF-4769-B728-5CED1322E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E41413-8801-40B0-B858-46BFA902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5396B-F311-4FCD-9ECA-7C8E119849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25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9B78D-0856-471A-B1FF-D3EBE9EB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17D43-6CFA-4C49-BB03-36899C4C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3EAF2B-2E97-4767-A34B-2087CE149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0FA876-BFA4-4B1D-922D-7D2C056E9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266DBF-7640-4DC7-83BA-A311D3688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A6DB-5FC3-41B5-B9AD-EDC07580B0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35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80409-CA29-4729-B24E-073709E4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E035E-23B6-46C3-8026-5FAACC811A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26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6860F-5C88-4775-B9F7-3519CF9DF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2B978-8DD5-400C-8875-4959A08A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C2FF0-0A36-4628-84BC-3F5D39BD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7FE1E1-F744-42C9-B401-B1D468477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A79FB-F934-4D57-B0AA-774BE8CB24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63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3CE92-8A59-4D90-BEA1-37F19297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A38469-3F89-4C14-87B7-692FEC15C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8A7F96-7482-48D0-81C4-24EA67C2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6893D-4AC6-4BC3-9FEC-E40F277DCD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46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652CA-396C-433F-B012-DB505AF7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2C3F72-1AE7-4373-8922-D9770DA6E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5F81A-6EF6-44FF-BFF5-FC67F75548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84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8B3964-23AB-4387-A1BA-358A15A11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0F85FA-38F9-40CD-8C44-9F3D386DA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AFD94-C75C-4A66-BA5E-748BA4B307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78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47756-D97D-4C13-8FC4-836B8A33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F65025-AF12-40D8-A50A-1CC5B0C69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FD657-46A0-4959-B2DB-C660147F78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6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4A3C3-5C8C-4056-BB5C-73F5D4A1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94FC9-9BCF-4F38-BFE6-68108DAE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20E00-4C93-4EC3-A0FC-8BC11DECD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65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175F8-3DAA-4840-872E-BCC10749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A538B-45A8-4E95-B808-594D64DA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2E808-8F2B-4DE8-B9CF-32B4E4B3BA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75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0802B-AD6D-4E48-BC83-031B1FC8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AC2DC-61DF-4769-B728-5CED1322E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E41413-8801-40B0-B858-46BFA902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5396B-F311-4FCD-9ECA-7C8E119849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52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9B78D-0856-471A-B1FF-D3EBE9EB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17D43-6CFA-4C49-BB03-36899C4C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3EAF2B-2E97-4767-A34B-2087CE149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0FA876-BFA4-4B1D-922D-7D2C056E9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266DBF-7640-4DC7-83BA-A311D3688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A6DB-5FC3-41B5-B9AD-EDC07580B0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80409-CA29-4729-B24E-073709E4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E035E-23B6-46C3-8026-5FAACC811A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6860F-5C88-4775-B9F7-3519CF9DF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44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2B978-8DD5-400C-8875-4959A08A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C2FF0-0A36-4628-84BC-3F5D39BD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7FE1E1-F744-42C9-B401-B1D468477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A79FB-F934-4D57-B0AA-774BE8CB24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1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3CE92-8A59-4D90-BEA1-37F19297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A38469-3F89-4C14-87B7-692FEC15C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8A7F96-7482-48D0-81C4-24EA67C2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6893D-4AC6-4BC3-9FEC-E40F277DCD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81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652CA-396C-433F-B012-DB505AF7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2C3F72-1AE7-4373-8922-D9770DA6E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5F81A-6EF6-44FF-BFF5-FC67F75548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4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8B3964-23AB-4387-A1BA-358A15A11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0F85FA-38F9-40CD-8C44-9F3D386DA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AFD94-C75C-4A66-BA5E-748BA4B307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6F6020-D861-4920-BA97-A6CF19F670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6F6020-D861-4920-BA97-A6CF19F670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9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C57537F-420B-46B7-A395-C2331B85D3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B7EBF54-2BAC-4E0B-A0B2-E032C91752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D8297EE-4A58-4554-ADD9-3A4F7A3B5A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6F6020-D861-4920-BA97-A6CF19F670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28800"/>
            <a:ext cx="6337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itchFamily="34" charset="0"/>
              </a:rPr>
              <a:t>Skeletal Muscle </a:t>
            </a:r>
          </a:p>
          <a:p>
            <a:pPr algn="ctr"/>
            <a:r>
              <a:rPr lang="en-US" sz="4400" dirty="0" smtClean="0">
                <a:latin typeface="Berlin Sans FB Demi" pitchFamily="34" charset="0"/>
              </a:rPr>
              <a:t>Practice </a:t>
            </a:r>
            <a:r>
              <a:rPr lang="en-US" sz="4400" dirty="0" smtClean="0">
                <a:latin typeface="Berlin Sans FB Demi" pitchFamily="34" charset="0"/>
              </a:rPr>
              <a:t>Exam #</a:t>
            </a:r>
            <a:r>
              <a:rPr lang="en-US" sz="4400" dirty="0" smtClean="0">
                <a:latin typeface="Berlin Sans FB Demi" pitchFamily="34" charset="0"/>
              </a:rPr>
              <a:t>1</a:t>
            </a:r>
            <a:endParaRPr lang="en-US" sz="4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0"/>
            <a:ext cx="458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319463" y="2989262"/>
            <a:ext cx="1914525" cy="2020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3505200" y="2851150"/>
            <a:ext cx="1728788" cy="138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TextBox 20"/>
          <p:cNvSpPr txBox="1">
            <a:spLocks noChangeArrowheads="1"/>
          </p:cNvSpPr>
          <p:nvPr/>
        </p:nvSpPr>
        <p:spPr bwMode="auto">
          <a:xfrm>
            <a:off x="5264468" y="2851150"/>
            <a:ext cx="2279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/>
              <a:t>Rectus </a:t>
            </a:r>
            <a:r>
              <a:rPr lang="en-US" altLang="en-US" sz="1400" b="1" dirty="0" err="1"/>
              <a:t>abdominis</a:t>
            </a:r>
            <a:endParaRPr lang="en-US" alt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1" y="4648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Flexion of torso at vertebral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800600" y="1143000"/>
            <a:ext cx="2362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029200" y="1143000"/>
            <a:ext cx="2133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91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800600" y="1143000"/>
            <a:ext cx="2362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029200" y="1143000"/>
            <a:ext cx="2133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7143750" y="942975"/>
            <a:ext cx="1009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/>
              <a:t>Trapezius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34290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Elevation, retraction or depression of the scapula; Extension of the head and 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05000" y="3024188"/>
            <a:ext cx="2309813" cy="100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8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05000" y="3024188"/>
            <a:ext cx="2309813" cy="100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TextBox 12"/>
          <p:cNvSpPr txBox="1">
            <a:spLocks noChangeArrowheads="1"/>
          </p:cNvSpPr>
          <p:nvPr/>
        </p:nvSpPr>
        <p:spPr bwMode="auto">
          <a:xfrm>
            <a:off x="476404" y="3045143"/>
            <a:ext cx="1428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/>
              <a:t>Erector </a:t>
            </a:r>
            <a:r>
              <a:rPr lang="en-US" altLang="en-US" sz="1400" b="1" dirty="0" err="1"/>
              <a:t>spinae</a:t>
            </a:r>
            <a:endParaRPr lang="en-US" alt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3718679"/>
            <a:ext cx="1619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Extension of vertebral column with bilateral contraction; Rotation and lateral flexion of spine with unilateral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752600" y="1981200"/>
            <a:ext cx="2333625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20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752600" y="1981200"/>
            <a:ext cx="2333625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6" name="TextBox 11"/>
          <p:cNvSpPr txBox="1">
            <a:spLocks noChangeArrowheads="1"/>
          </p:cNvSpPr>
          <p:nvPr/>
        </p:nvSpPr>
        <p:spPr bwMode="auto">
          <a:xfrm>
            <a:off x="144467" y="2811462"/>
            <a:ext cx="1608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/>
              <a:t>Rhomboid major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" y="4142154"/>
            <a:ext cx="246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Retraction of the scapula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334000" y="3481388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38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_muscles_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334000" y="3481388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7162800" y="3343275"/>
            <a:ext cx="1752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 err="1"/>
              <a:t>Latissimus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dorsi</a:t>
            </a:r>
            <a:endParaRPr lang="en-US" alt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239000" y="44196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Extension, adduction and medial rotation of the arm at the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ight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24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671638" y="4191000"/>
            <a:ext cx="1814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12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 the following </a:t>
            </a:r>
            <a:r>
              <a:rPr lang="en-US" sz="4000" dirty="0" smtClean="0"/>
              <a:t>muscles </a:t>
            </a:r>
            <a:r>
              <a:rPr lang="en-US" sz="4000" dirty="0" smtClean="0"/>
              <a:t>indicated </a:t>
            </a:r>
            <a:r>
              <a:rPr lang="en-US" sz="4000" dirty="0" smtClean="0"/>
              <a:t>by the </a:t>
            </a:r>
            <a:r>
              <a:rPr lang="en-US" sz="4000" dirty="0" smtClean="0"/>
              <a:t>arrows</a:t>
            </a:r>
            <a:r>
              <a:rPr lang="en-US" sz="4000" dirty="0"/>
              <a:t> </a:t>
            </a:r>
            <a:r>
              <a:rPr lang="en-US" sz="4000" dirty="0" smtClean="0"/>
              <a:t>and describe their actions.</a:t>
            </a:r>
          </a:p>
          <a:p>
            <a:endParaRPr lang="en-US" sz="4000" dirty="0" smtClean="0"/>
          </a:p>
          <a:p>
            <a:r>
              <a:rPr lang="en-US" sz="4000" dirty="0" smtClean="0"/>
              <a:t>Click to the next slide to see the answer.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311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*note: not every </a:t>
            </a:r>
            <a:r>
              <a:rPr lang="en-US" sz="1600" dirty="0" smtClean="0"/>
              <a:t>muscle </a:t>
            </a:r>
            <a:r>
              <a:rPr lang="en-US" sz="1600" dirty="0" smtClean="0"/>
              <a:t>you </a:t>
            </a:r>
            <a:r>
              <a:rPr lang="en-US" sz="1600" dirty="0"/>
              <a:t>are required to know will be on this practice exercise so make sure you review the checklist of structures (p. </a:t>
            </a:r>
            <a:r>
              <a:rPr lang="en-US" sz="1600" dirty="0" smtClean="0"/>
              <a:t>110 </a:t>
            </a:r>
            <a:r>
              <a:rPr lang="en-US" sz="1600" dirty="0" smtClean="0"/>
              <a:t>in your lab manual) </a:t>
            </a:r>
            <a:r>
              <a:rPr lang="en-US" sz="1600" dirty="0"/>
              <a:t>when preparing for your lab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*For best results on these practice exams, write your answers on paper before clicking to see the correct answer. Try to answer within a minute (remember your lab exams will be timed) and make sure to check your spelling!</a:t>
            </a:r>
          </a:p>
        </p:txBody>
      </p:sp>
    </p:spTree>
    <p:extLst>
      <p:ext uri="{BB962C8B-B14F-4D97-AF65-F5344CB8AC3E}">
        <p14:creationId xmlns:p14="http://schemas.microsoft.com/office/powerpoint/2010/main" val="8726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ight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030730" y="4189510"/>
            <a:ext cx="1814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349" y="403562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Sternocleidomastoid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2700" y="2819400"/>
            <a:ext cx="262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Flexion of the head and neck with bilateral (both left and right) contraction; Lateral flexion and rotation of the head and neck with unilateral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usc%20man%20internal%20ab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2362200"/>
            <a:ext cx="3200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1905000"/>
            <a:ext cx="3200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1676400"/>
            <a:ext cx="2133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1905000"/>
            <a:ext cx="43719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85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usc%20man%20internal%20ab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2362200"/>
            <a:ext cx="3200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1905000"/>
            <a:ext cx="3200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1676400"/>
            <a:ext cx="2133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19200" y="1905000"/>
            <a:ext cx="43719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1"/>
          <p:cNvSpPr txBox="1">
            <a:spLocks noChangeArrowheads="1"/>
          </p:cNvSpPr>
          <p:nvPr/>
        </p:nvSpPr>
        <p:spPr bwMode="auto">
          <a:xfrm>
            <a:off x="152400" y="2605088"/>
            <a:ext cx="1120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/>
              <a:t>Diaphragm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2672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Contraction causes inspiration (inhalation) by increasing the volume of the thoracic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8463" b="6667"/>
          <a:stretch>
            <a:fillRect/>
          </a:stretch>
        </p:blipFill>
        <p:spPr bwMode="auto">
          <a:xfrm>
            <a:off x="1066800" y="0"/>
            <a:ext cx="520382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362200" y="754380"/>
            <a:ext cx="990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11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8463" b="6667"/>
          <a:stretch>
            <a:fillRect/>
          </a:stretch>
        </p:blipFill>
        <p:spPr bwMode="auto">
          <a:xfrm>
            <a:off x="1066800" y="0"/>
            <a:ext cx="520382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89835" y="734060"/>
            <a:ext cx="990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1"/>
          <p:cNvSpPr txBox="1">
            <a:spLocks noChangeArrowheads="1"/>
          </p:cNvSpPr>
          <p:nvPr/>
        </p:nvSpPr>
        <p:spPr bwMode="auto">
          <a:xfrm>
            <a:off x="1051560" y="509588"/>
            <a:ext cx="1438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 dirty="0" err="1"/>
              <a:t>Levator</a:t>
            </a:r>
            <a:r>
              <a:rPr lang="en-US" altLang="en-US" sz="1200" b="1" dirty="0"/>
              <a:t> scapulae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2362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Elevation of the scapula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325"/>
            <a:ext cx="393858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85DB8CF-3088-496F-BCA9-6D108BAACD5D}"/>
              </a:ext>
            </a:extLst>
          </p:cNvPr>
          <p:cNvCxnSpPr/>
          <p:nvPr/>
        </p:nvCxnSpPr>
        <p:spPr>
          <a:xfrm flipH="1">
            <a:off x="3886200" y="4495800"/>
            <a:ext cx="11970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15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325"/>
            <a:ext cx="393858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85DB8CF-3088-496F-BCA9-6D108BAACD5D}"/>
              </a:ext>
            </a:extLst>
          </p:cNvPr>
          <p:cNvCxnSpPr/>
          <p:nvPr/>
        </p:nvCxnSpPr>
        <p:spPr>
          <a:xfrm flipH="1">
            <a:off x="3886200" y="4495800"/>
            <a:ext cx="11970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FFF146-8351-4EC3-BA9C-1C72423C345A}"/>
              </a:ext>
            </a:extLst>
          </p:cNvPr>
          <p:cNvSpPr txBox="1"/>
          <p:nvPr/>
        </p:nvSpPr>
        <p:spPr>
          <a:xfrm>
            <a:off x="5105400" y="4357300"/>
            <a:ext cx="1208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Biceps brachii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2895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Flexion at the elbow and supination of the forearm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325"/>
            <a:ext cx="393858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85DB8CF-3088-496F-BCA9-6D108BAACD5D}"/>
              </a:ext>
            </a:extLst>
          </p:cNvPr>
          <p:cNvCxnSpPr/>
          <p:nvPr/>
        </p:nvCxnSpPr>
        <p:spPr>
          <a:xfrm>
            <a:off x="1981200" y="6019800"/>
            <a:ext cx="13292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3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325"/>
            <a:ext cx="393858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85DB8CF-3088-496F-BCA9-6D108BAACD5D}"/>
              </a:ext>
            </a:extLst>
          </p:cNvPr>
          <p:cNvCxnSpPr/>
          <p:nvPr/>
        </p:nvCxnSpPr>
        <p:spPr>
          <a:xfrm>
            <a:off x="1950720" y="5943600"/>
            <a:ext cx="1402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9282A7-7E5D-4119-B969-8CA12C64DDD9}"/>
              </a:ext>
            </a:extLst>
          </p:cNvPr>
          <p:cNvSpPr txBox="1"/>
          <p:nvPr/>
        </p:nvSpPr>
        <p:spPr>
          <a:xfrm>
            <a:off x="685800" y="5805100"/>
            <a:ext cx="124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Subscapularis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403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Internal (medial) rotation of the arm at the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A1EAB8-E71A-4EE0-B1C6-E72F9D28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149"/>
            <a:ext cx="4654868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C182AED-BB1B-4D70-ACE4-95267C5863CB}"/>
              </a:ext>
            </a:extLst>
          </p:cNvPr>
          <p:cNvCxnSpPr/>
          <p:nvPr/>
        </p:nvCxnSpPr>
        <p:spPr>
          <a:xfrm flipH="1">
            <a:off x="4784309" y="5029200"/>
            <a:ext cx="10598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074" r="25833" b="8517"/>
          <a:stretch>
            <a:fillRect/>
          </a:stretch>
        </p:blipFill>
        <p:spPr bwMode="auto">
          <a:xfrm>
            <a:off x="0" y="0"/>
            <a:ext cx="61722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3924300" y="1371600"/>
            <a:ext cx="25146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137025" y="2133600"/>
            <a:ext cx="2301875" cy="381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438900" y="6055659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73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A1EAB8-E71A-4EE0-B1C6-E72F9D28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149"/>
            <a:ext cx="4654868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C182AED-BB1B-4D70-ACE4-95267C5863CB}"/>
              </a:ext>
            </a:extLst>
          </p:cNvPr>
          <p:cNvCxnSpPr/>
          <p:nvPr/>
        </p:nvCxnSpPr>
        <p:spPr>
          <a:xfrm flipH="1">
            <a:off x="4890396" y="5014722"/>
            <a:ext cx="10598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54A3E5-6B25-4332-BA25-8E395719029A}"/>
              </a:ext>
            </a:extLst>
          </p:cNvPr>
          <p:cNvSpPr txBox="1"/>
          <p:nvPr/>
        </p:nvSpPr>
        <p:spPr>
          <a:xfrm>
            <a:off x="5950268" y="4860833"/>
            <a:ext cx="9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Deltoid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1371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Abduction, flexion or extension of the arm at the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B74724-0ADC-40F1-9311-12E950F2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36" y="0"/>
            <a:ext cx="3634740" cy="685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7C35CBD-C34E-47EE-8784-9C7071DA23E2}"/>
              </a:ext>
            </a:extLst>
          </p:cNvPr>
          <p:cNvCxnSpPr>
            <a:cxnSpLocks/>
          </p:cNvCxnSpPr>
          <p:nvPr/>
        </p:nvCxnSpPr>
        <p:spPr>
          <a:xfrm>
            <a:off x="3505200" y="4953000"/>
            <a:ext cx="22128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3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B74724-0ADC-40F1-9311-12E950F2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36" y="0"/>
            <a:ext cx="3634740" cy="685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7C35CBD-C34E-47EE-8784-9C7071DA23E2}"/>
              </a:ext>
            </a:extLst>
          </p:cNvPr>
          <p:cNvCxnSpPr>
            <a:cxnSpLocks/>
          </p:cNvCxnSpPr>
          <p:nvPr/>
        </p:nvCxnSpPr>
        <p:spPr>
          <a:xfrm>
            <a:off x="3505200" y="4953000"/>
            <a:ext cx="22128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D24840-DFA8-4131-B0C2-58C9B6B408CE}"/>
              </a:ext>
            </a:extLst>
          </p:cNvPr>
          <p:cNvSpPr txBox="1"/>
          <p:nvPr/>
        </p:nvSpPr>
        <p:spPr>
          <a:xfrm>
            <a:off x="1905000" y="4814500"/>
            <a:ext cx="1623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Flexor carpi radialis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1" y="1904999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Flexion and abduction (radial deviation) at the wrist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5C127B-6AC2-44E5-8C76-2B60A76F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3797618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0FA4372-9071-486F-AAB5-2CBE36EC7722}"/>
              </a:ext>
            </a:extLst>
          </p:cNvPr>
          <p:cNvCxnSpPr>
            <a:cxnSpLocks/>
          </p:cNvCxnSpPr>
          <p:nvPr/>
        </p:nvCxnSpPr>
        <p:spPr>
          <a:xfrm flipH="1">
            <a:off x="4876800" y="5490334"/>
            <a:ext cx="17299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64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5C127B-6AC2-44E5-8C76-2B60A76F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3797618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0FA4372-9071-486F-AAB5-2CBE36EC7722}"/>
              </a:ext>
            </a:extLst>
          </p:cNvPr>
          <p:cNvCxnSpPr>
            <a:cxnSpLocks/>
          </p:cNvCxnSpPr>
          <p:nvPr/>
        </p:nvCxnSpPr>
        <p:spPr>
          <a:xfrm flipH="1">
            <a:off x="4876800" y="5490334"/>
            <a:ext cx="17299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F75757-4914-4C51-B247-D4061BD56960}"/>
              </a:ext>
            </a:extLst>
          </p:cNvPr>
          <p:cNvSpPr txBox="1"/>
          <p:nvPr/>
        </p:nvSpPr>
        <p:spPr>
          <a:xfrm>
            <a:off x="6675600" y="5358936"/>
            <a:ext cx="950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Supinator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6786" y="1752600"/>
            <a:ext cx="238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Supination of the forearm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DCB1A4-05BC-4068-BE3C-39163FC3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77" y="0"/>
            <a:ext cx="653224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34168E7-02E5-4840-9151-8D1F9E63218E}"/>
              </a:ext>
            </a:extLst>
          </p:cNvPr>
          <p:cNvCxnSpPr>
            <a:cxnSpLocks/>
          </p:cNvCxnSpPr>
          <p:nvPr/>
        </p:nvCxnSpPr>
        <p:spPr>
          <a:xfrm>
            <a:off x="2425970" y="1464098"/>
            <a:ext cx="177061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58721" y="6273225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85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DCB1A4-05BC-4068-BE3C-39163FC3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77" y="0"/>
            <a:ext cx="653224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34168E7-02E5-4840-9151-8D1F9E63218E}"/>
              </a:ext>
            </a:extLst>
          </p:cNvPr>
          <p:cNvCxnSpPr>
            <a:cxnSpLocks/>
          </p:cNvCxnSpPr>
          <p:nvPr/>
        </p:nvCxnSpPr>
        <p:spPr>
          <a:xfrm>
            <a:off x="2425970" y="1464098"/>
            <a:ext cx="177061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8965" y="1310209"/>
            <a:ext cx="123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Supraspinatus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9077" y="2895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Abduction of the arm at the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0"/>
            <a:ext cx="301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9" name="Straight Arrow Connector 2"/>
          <p:cNvCxnSpPr>
            <a:cxnSpLocks/>
          </p:cNvCxnSpPr>
          <p:nvPr/>
        </p:nvCxnSpPr>
        <p:spPr bwMode="auto">
          <a:xfrm>
            <a:off x="2819400" y="1066800"/>
            <a:ext cx="13874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553200" y="6055657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26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0"/>
            <a:ext cx="301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9" name="Straight Arrow Connector 2"/>
          <p:cNvCxnSpPr>
            <a:cxnSpLocks/>
          </p:cNvCxnSpPr>
          <p:nvPr/>
        </p:nvCxnSpPr>
        <p:spPr bwMode="auto">
          <a:xfrm>
            <a:off x="2819400" y="1066800"/>
            <a:ext cx="13874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1600200" y="914400"/>
            <a:ext cx="125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Psoas major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362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Flexion of the thigh at the 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0"/>
            <a:ext cx="301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2" name="Straight Arrow Connector 7"/>
          <p:cNvCxnSpPr>
            <a:cxnSpLocks/>
          </p:cNvCxnSpPr>
          <p:nvPr/>
        </p:nvCxnSpPr>
        <p:spPr bwMode="auto">
          <a:xfrm flipH="1">
            <a:off x="5105400" y="4876800"/>
            <a:ext cx="151288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67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074" r="25833" b="8517"/>
          <a:stretch>
            <a:fillRect/>
          </a:stretch>
        </p:blipFill>
        <p:spPr bwMode="auto">
          <a:xfrm>
            <a:off x="0" y="0"/>
            <a:ext cx="61722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3924300" y="1371600"/>
            <a:ext cx="25146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137025" y="2133600"/>
            <a:ext cx="2301875" cy="381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454140" y="1947862"/>
            <a:ext cx="1596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 dirty="0"/>
              <a:t>Orbicularis oculi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1" y="343535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Closes eye/squeezes eye shut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0"/>
            <a:ext cx="301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2" name="Straight Arrow Connector 7"/>
          <p:cNvCxnSpPr>
            <a:cxnSpLocks/>
          </p:cNvCxnSpPr>
          <p:nvPr/>
        </p:nvCxnSpPr>
        <p:spPr bwMode="auto">
          <a:xfrm flipH="1">
            <a:off x="5105400" y="4876800"/>
            <a:ext cx="151288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1" name="TextBox 13"/>
          <p:cNvSpPr txBox="1">
            <a:spLocks noChangeArrowheads="1"/>
          </p:cNvSpPr>
          <p:nvPr/>
        </p:nvSpPr>
        <p:spPr bwMode="auto">
          <a:xfrm>
            <a:off x="6618288" y="4724400"/>
            <a:ext cx="14876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</a:rPr>
              <a:t>Vastus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lateralis</a:t>
            </a:r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275" y="320993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Extension of the leg at the knee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ower_appendage_lat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r="27852" b="41112"/>
          <a:stretch>
            <a:fillRect/>
          </a:stretch>
        </p:blipFill>
        <p:spPr bwMode="auto">
          <a:xfrm>
            <a:off x="2133600" y="0"/>
            <a:ext cx="4725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3" name="Straight Arrow Connector 2"/>
          <p:cNvCxnSpPr>
            <a:cxnSpLocks/>
          </p:cNvCxnSpPr>
          <p:nvPr/>
        </p:nvCxnSpPr>
        <p:spPr bwMode="auto">
          <a:xfrm>
            <a:off x="3200400" y="914400"/>
            <a:ext cx="14478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58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ower_appendage_lat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r="27852" b="41112"/>
          <a:stretch>
            <a:fillRect/>
          </a:stretch>
        </p:blipFill>
        <p:spPr bwMode="auto">
          <a:xfrm>
            <a:off x="2133600" y="0"/>
            <a:ext cx="4725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3" name="Straight Arrow Connector 2"/>
          <p:cNvCxnSpPr>
            <a:cxnSpLocks/>
          </p:cNvCxnSpPr>
          <p:nvPr/>
        </p:nvCxnSpPr>
        <p:spPr bwMode="auto">
          <a:xfrm>
            <a:off x="3200400" y="914400"/>
            <a:ext cx="14478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876425" y="7620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Gluteus medius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949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Abduction of the thigh at the 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0"/>
            <a:ext cx="2546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2" name="Straight Arrow Connector 5"/>
          <p:cNvCxnSpPr>
            <a:cxnSpLocks/>
          </p:cNvCxnSpPr>
          <p:nvPr/>
        </p:nvCxnSpPr>
        <p:spPr bwMode="auto">
          <a:xfrm>
            <a:off x="2971800" y="3352800"/>
            <a:ext cx="18288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56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0"/>
            <a:ext cx="2546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2" name="Straight Arrow Connector 5"/>
          <p:cNvCxnSpPr>
            <a:cxnSpLocks/>
          </p:cNvCxnSpPr>
          <p:nvPr/>
        </p:nvCxnSpPr>
        <p:spPr bwMode="auto">
          <a:xfrm>
            <a:off x="2971800" y="3352800"/>
            <a:ext cx="18288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854075" y="3167063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Extensor </a:t>
            </a:r>
            <a:r>
              <a:rPr lang="en-US" sz="1200" b="1" dirty="0" err="1" smtClean="0">
                <a:solidFill>
                  <a:srgbClr val="000000"/>
                </a:solidFill>
              </a:rPr>
              <a:t>digitorum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longus</a:t>
            </a: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114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Extension of digits (toes) and dorsiflexion at ankle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0"/>
            <a:ext cx="267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5" name="Straight Arrow Connector 3"/>
          <p:cNvCxnSpPr>
            <a:cxnSpLocks/>
          </p:cNvCxnSpPr>
          <p:nvPr/>
        </p:nvCxnSpPr>
        <p:spPr bwMode="auto">
          <a:xfrm flipH="1">
            <a:off x="4648200" y="1828800"/>
            <a:ext cx="16764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6" name="Straight Arrow Connector 4"/>
          <p:cNvCxnSpPr>
            <a:cxnSpLocks/>
          </p:cNvCxnSpPr>
          <p:nvPr/>
        </p:nvCxnSpPr>
        <p:spPr bwMode="auto">
          <a:xfrm flipH="1">
            <a:off x="4090988" y="1828800"/>
            <a:ext cx="2157412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00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0"/>
            <a:ext cx="267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5" name="Straight Arrow Connector 3"/>
          <p:cNvCxnSpPr>
            <a:cxnSpLocks/>
          </p:cNvCxnSpPr>
          <p:nvPr/>
        </p:nvCxnSpPr>
        <p:spPr bwMode="auto">
          <a:xfrm flipH="1">
            <a:off x="4648200" y="1828800"/>
            <a:ext cx="16764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6" name="Straight Arrow Connector 4"/>
          <p:cNvCxnSpPr>
            <a:cxnSpLocks/>
          </p:cNvCxnSpPr>
          <p:nvPr/>
        </p:nvCxnSpPr>
        <p:spPr bwMode="auto">
          <a:xfrm flipH="1">
            <a:off x="4090988" y="1828800"/>
            <a:ext cx="2157412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9" name="TextBox 12"/>
          <p:cNvSpPr txBox="1">
            <a:spLocks noChangeArrowheads="1"/>
          </p:cNvSpPr>
          <p:nvPr/>
        </p:nvSpPr>
        <p:spPr bwMode="auto">
          <a:xfrm flipH="1">
            <a:off x="6343649" y="1671638"/>
            <a:ext cx="1733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/>
              <a:t>Gastrocnemius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3649" y="3276600"/>
            <a:ext cx="257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Plantar flexion at ankle; helps with knee flexion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074" r="25833" b="8517"/>
          <a:stretch>
            <a:fillRect/>
          </a:stretch>
        </p:blipFill>
        <p:spPr bwMode="auto">
          <a:xfrm>
            <a:off x="38100" y="0"/>
            <a:ext cx="61722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667000" y="4267200"/>
            <a:ext cx="3886200" cy="304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438900" y="6055659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56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074" r="25833" b="8517"/>
          <a:stretch>
            <a:fillRect/>
          </a:stretch>
        </p:blipFill>
        <p:spPr bwMode="auto">
          <a:xfrm>
            <a:off x="38100" y="0"/>
            <a:ext cx="61722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667000" y="4267200"/>
            <a:ext cx="3886200" cy="304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6583680" y="4159567"/>
            <a:ext cx="960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b="1" dirty="0"/>
              <a:t>Masseter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0780" y="5301734"/>
            <a:ext cx="260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Action: Elevates mandible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0"/>
            <a:ext cx="458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86000" y="762000"/>
            <a:ext cx="2819400" cy="40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86000" y="762000"/>
            <a:ext cx="2819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82825" y="787400"/>
            <a:ext cx="2898775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2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0"/>
            <a:ext cx="458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86000" y="762000"/>
            <a:ext cx="2819400" cy="40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86000" y="762000"/>
            <a:ext cx="2819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82825" y="787400"/>
            <a:ext cx="2898775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TextBox 1"/>
          <p:cNvSpPr txBox="1">
            <a:spLocks noChangeArrowheads="1"/>
          </p:cNvSpPr>
          <p:nvPr/>
        </p:nvSpPr>
        <p:spPr bwMode="auto">
          <a:xfrm>
            <a:off x="304800" y="617538"/>
            <a:ext cx="18838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dirty="0"/>
              <a:t>Internal </a:t>
            </a:r>
            <a:r>
              <a:rPr lang="en-US" altLang="en-US" sz="1400" b="1" dirty="0" err="1"/>
              <a:t>intercostals</a:t>
            </a:r>
            <a:endParaRPr lang="en-US" alt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962400"/>
            <a:ext cx="188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Action: Pulls ribs inferiorly to cause expiration (exhalation)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0"/>
            <a:ext cx="458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319463" y="2989262"/>
            <a:ext cx="1914525" cy="2020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3505200" y="2851150"/>
            <a:ext cx="1728788" cy="138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72844" y="6055658"/>
            <a:ext cx="237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69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623</Words>
  <Application>Microsoft Office PowerPoint</Application>
  <PresentationFormat>On-screen Show (4:3)</PresentationFormat>
  <Paragraphs>73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Geller</dc:creator>
  <cp:lastModifiedBy>Anne Geller</cp:lastModifiedBy>
  <cp:revision>9</cp:revision>
  <dcterms:created xsi:type="dcterms:W3CDTF">2006-08-16T00:00:00Z</dcterms:created>
  <dcterms:modified xsi:type="dcterms:W3CDTF">2018-11-29T01:27:48Z</dcterms:modified>
</cp:coreProperties>
</file>