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Big Shoulders Display" panose="020B0604020202020204" charset="0"/>
      <p:regular r:id="rId16"/>
      <p:bold r:id="rId17"/>
    </p:embeddedFont>
    <p:embeddedFont>
      <p:font typeface="Big Shoulders Display SemiBold" panose="020B0604020202020204" charset="0"/>
      <p:regular r:id="rId18"/>
      <p:bold r:id="rId19"/>
    </p:embeddedFont>
    <p:embeddedFont>
      <p:font typeface="Inter" panose="020B0604020202020204" charset="0"/>
      <p:regular r:id="rId20"/>
      <p:bold r:id="rId21"/>
    </p:embeddedFont>
    <p:embeddedFont>
      <p:font typeface="Inter Medium" panose="020B0604020202020204" charset="0"/>
      <p:regular r:id="rId22"/>
      <p:bold r:id="rId23"/>
    </p:embeddedFont>
    <p:embeddedFont>
      <p:font typeface="Inter SemiBold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25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06067b45a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06067b45a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06067b45a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206067b45a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</a:rPr>
              <a:t>Faculty will be able to create fake student accounts so they can use the tool themselves (search for jobs, register for events, etc.) and also receive employer notifications for job/internship opportunities to share with students. </a:t>
            </a:r>
            <a:endParaRPr sz="1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endParaRPr sz="1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63166e3f4b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63166e3f4b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63166e3f4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63166e3f4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3eed938656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3eed938656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3fe46aaff3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3fe46aaff3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3fe46aaff3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3fe46aaff3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06067b45a8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06067b45a8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06067b45a8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06067b45a8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06067b45a8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06067b45a8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06067b45a8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06067b45a8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06067b45a8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06067b45a8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82350" y="717650"/>
            <a:ext cx="5400550" cy="277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228600"/>
            <a:ext cx="114314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228600" y="2600850"/>
            <a:ext cx="5456100" cy="17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28600" y="4311800"/>
            <a:ext cx="51822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Medium"/>
              <a:buNone/>
              <a:defRPr sz="14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Medium"/>
              <a:buNone/>
              <a:defRPr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Medium"/>
              <a:buNone/>
              <a:defRPr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Medium"/>
              <a:buNone/>
              <a:defRPr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Medium"/>
              <a:buNone/>
              <a:defRPr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Medium"/>
              <a:buNone/>
              <a:defRPr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Medium"/>
              <a:buNone/>
              <a:defRPr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Medium"/>
              <a:buNone/>
              <a:defRPr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Medium"/>
              <a:buNone/>
              <a:defRPr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3">
  <p:cSld name="TITLE_1_1_1_2_1_1_1">
    <p:bg>
      <p:bgPr>
        <a:solidFill>
          <a:schemeClr val="accent2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1"/>
          <p:cNvPicPr preferRelativeResize="0"/>
          <p:nvPr/>
        </p:nvPicPr>
        <p:blipFill rotWithShape="1">
          <a:blip r:embed="rId2">
            <a:alphaModFix/>
          </a:blip>
          <a:srcRect l="10436" r="29718"/>
          <a:stretch/>
        </p:blipFill>
        <p:spPr>
          <a:xfrm>
            <a:off x="3946500" y="0"/>
            <a:ext cx="5197498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8958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1"/>
          <p:cNvSpPr txBox="1">
            <a:spLocks noGrp="1"/>
          </p:cNvSpPr>
          <p:nvPr>
            <p:ph type="sldNum" idx="12"/>
          </p:nvPr>
        </p:nvSpPr>
        <p:spPr>
          <a:xfrm>
            <a:off x="8429108" y="4712667"/>
            <a:ext cx="548700" cy="30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ubTitle" idx="1"/>
          </p:nvPr>
        </p:nvSpPr>
        <p:spPr>
          <a:xfrm>
            <a:off x="228600" y="1044025"/>
            <a:ext cx="3216600" cy="2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2" name="Google Shape;8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4734800"/>
            <a:ext cx="900599" cy="1801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28600" y="1481328"/>
            <a:ext cx="3450900" cy="11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4">
  <p:cSld name="TITLE_1_1_1_2_1_1_1_1">
    <p:bg>
      <p:bgPr>
        <a:solidFill>
          <a:schemeClr val="accent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2"/>
          <p:cNvPicPr preferRelativeResize="0"/>
          <p:nvPr/>
        </p:nvPicPr>
        <p:blipFill rotWithShape="1">
          <a:blip r:embed="rId2">
            <a:alphaModFix/>
          </a:blip>
          <a:srcRect r="40148"/>
          <a:stretch/>
        </p:blipFill>
        <p:spPr>
          <a:xfrm>
            <a:off x="3946500" y="0"/>
            <a:ext cx="5197496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8958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2"/>
          <p:cNvSpPr txBox="1">
            <a:spLocks noGrp="1"/>
          </p:cNvSpPr>
          <p:nvPr>
            <p:ph type="sldNum" idx="12"/>
          </p:nvPr>
        </p:nvSpPr>
        <p:spPr>
          <a:xfrm>
            <a:off x="8429108" y="4712667"/>
            <a:ext cx="548700" cy="30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subTitle" idx="1"/>
          </p:nvPr>
        </p:nvSpPr>
        <p:spPr>
          <a:xfrm>
            <a:off x="228600" y="1044025"/>
            <a:ext cx="3216600" cy="2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9" name="Google Shape;89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4734800"/>
            <a:ext cx="900599" cy="1801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2"/>
          <p:cNvSpPr txBox="1">
            <a:spLocks noGrp="1"/>
          </p:cNvSpPr>
          <p:nvPr>
            <p:ph type="title"/>
          </p:nvPr>
        </p:nvSpPr>
        <p:spPr>
          <a:xfrm>
            <a:off x="228600" y="1481328"/>
            <a:ext cx="3450900" cy="11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5">
  <p:cSld name="TITLE_1_1_1_2_1_1_1_1_1">
    <p:bg>
      <p:bgPr>
        <a:solidFill>
          <a:schemeClr val="accent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3"/>
          <p:cNvPicPr preferRelativeResize="0"/>
          <p:nvPr/>
        </p:nvPicPr>
        <p:blipFill rotWithShape="1">
          <a:blip r:embed="rId2">
            <a:alphaModFix/>
          </a:blip>
          <a:srcRect l="9711" r="22984"/>
          <a:stretch/>
        </p:blipFill>
        <p:spPr>
          <a:xfrm>
            <a:off x="3946500" y="0"/>
            <a:ext cx="5197497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8958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3"/>
          <p:cNvSpPr txBox="1">
            <a:spLocks noGrp="1"/>
          </p:cNvSpPr>
          <p:nvPr>
            <p:ph type="sldNum" idx="12"/>
          </p:nvPr>
        </p:nvSpPr>
        <p:spPr>
          <a:xfrm>
            <a:off x="8429108" y="4712667"/>
            <a:ext cx="548700" cy="30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1"/>
          </p:nvPr>
        </p:nvSpPr>
        <p:spPr>
          <a:xfrm>
            <a:off x="228600" y="1044025"/>
            <a:ext cx="3216600" cy="2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6" name="Google Shape;9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4734800"/>
            <a:ext cx="900599" cy="1801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 txBox="1">
            <a:spLocks noGrp="1"/>
          </p:cNvSpPr>
          <p:nvPr>
            <p:ph type="title"/>
          </p:nvPr>
        </p:nvSpPr>
        <p:spPr>
          <a:xfrm>
            <a:off x="228600" y="1481328"/>
            <a:ext cx="3450900" cy="11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TITLE_1_1_1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sldNum" idx="12"/>
          </p:nvPr>
        </p:nvSpPr>
        <p:spPr>
          <a:xfrm>
            <a:off x="8429108" y="4712667"/>
            <a:ext cx="548700" cy="30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p front info">
  <p:cSld name="TITLE_1_1_1_1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sldNum" idx="12"/>
          </p:nvPr>
        </p:nvSpPr>
        <p:spPr>
          <a:xfrm>
            <a:off x="8429108" y="4712667"/>
            <a:ext cx="548700" cy="30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ubTitle" idx="1"/>
          </p:nvPr>
        </p:nvSpPr>
        <p:spPr>
          <a:xfrm>
            <a:off x="228600" y="228600"/>
            <a:ext cx="3021000" cy="1476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title"/>
          </p:nvPr>
        </p:nvSpPr>
        <p:spPr>
          <a:xfrm>
            <a:off x="228600" y="885400"/>
            <a:ext cx="2146500" cy="11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body" idx="2"/>
          </p:nvPr>
        </p:nvSpPr>
        <p:spPr>
          <a:xfrm>
            <a:off x="2033650" y="837775"/>
            <a:ext cx="3021000" cy="220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 b="1">
                <a:solidFill>
                  <a:schemeClr val="accent1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3"/>
          </p:nvPr>
        </p:nvSpPr>
        <p:spPr>
          <a:xfrm>
            <a:off x="2033650" y="1057975"/>
            <a:ext cx="3021000" cy="220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>
            <a:lvl1pPr marL="457200" lvl="0" indent="-28575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2 1">
  <p:cSld name="TITLE_1_1_1_2_1_1_2">
    <p:bg>
      <p:bgPr>
        <a:solidFill>
          <a:schemeClr val="accent2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6"/>
          <p:cNvPicPr preferRelativeResize="0"/>
          <p:nvPr/>
        </p:nvPicPr>
        <p:blipFill rotWithShape="1">
          <a:blip r:embed="rId2">
            <a:alphaModFix/>
          </a:blip>
          <a:srcRect l="303" r="32329"/>
          <a:stretch/>
        </p:blipFill>
        <p:spPr>
          <a:xfrm>
            <a:off x="3946450" y="0"/>
            <a:ext cx="5197498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8958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 txBox="1">
            <a:spLocks noGrp="1"/>
          </p:cNvSpPr>
          <p:nvPr>
            <p:ph type="sldNum" idx="12"/>
          </p:nvPr>
        </p:nvSpPr>
        <p:spPr>
          <a:xfrm>
            <a:off x="8429108" y="4712667"/>
            <a:ext cx="54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1"/>
          </p:nvPr>
        </p:nvSpPr>
        <p:spPr>
          <a:xfrm>
            <a:off x="228600" y="1044025"/>
            <a:ext cx="32166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1" name="Google Shape;11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4734800"/>
            <a:ext cx="900599" cy="18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228600" y="1481328"/>
            <a:ext cx="3450900" cy="11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">
  <p:cSld name="TITLE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29108" y="4712667"/>
            <a:ext cx="548700" cy="30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28600" y="228600"/>
            <a:ext cx="3021000" cy="1476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"/>
              <a:buFont typeface="Inter Medium"/>
              <a:buNone/>
              <a:defRPr sz="7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57200" y="699975"/>
            <a:ext cx="8229600" cy="11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2"/>
          </p:nvPr>
        </p:nvSpPr>
        <p:spPr>
          <a:xfrm>
            <a:off x="457200" y="1414125"/>
            <a:ext cx="8229600" cy="13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Content">
  <p:cSld name="TITLE_1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29108" y="4712667"/>
            <a:ext cx="548700" cy="30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228600" y="228600"/>
            <a:ext cx="3021000" cy="1476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Inter Medium"/>
              <a:buNone/>
              <a:defRPr sz="7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457200" y="699975"/>
            <a:ext cx="3639600" cy="11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2"/>
          </p:nvPr>
        </p:nvSpPr>
        <p:spPr>
          <a:xfrm>
            <a:off x="457200" y="1812675"/>
            <a:ext cx="3507000" cy="13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>
            <a:endParaRPr/>
          </a:p>
        </p:txBody>
      </p:sp>
      <p:sp>
        <p:nvSpPr>
          <p:cNvPr id="26" name="Google Shape;26;p4"/>
          <p:cNvSpPr>
            <a:spLocks noGrp="1"/>
          </p:cNvSpPr>
          <p:nvPr>
            <p:ph type="pic" idx="3"/>
          </p:nvPr>
        </p:nvSpPr>
        <p:spPr>
          <a:xfrm>
            <a:off x="5091450" y="457200"/>
            <a:ext cx="3595200" cy="4229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rker Swash Layout 1">
  <p:cSld name="TITLE_1_1_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29108" y="4712667"/>
            <a:ext cx="548700" cy="30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1"/>
          </p:nvPr>
        </p:nvSpPr>
        <p:spPr>
          <a:xfrm>
            <a:off x="228600" y="228600"/>
            <a:ext cx="3021000" cy="1476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Inter Medium"/>
              <a:buNone/>
              <a:defRPr sz="7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662025" y="955988"/>
            <a:ext cx="48969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662025" y="1650932"/>
            <a:ext cx="5209800" cy="13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662025" y="3077396"/>
            <a:ext cx="5379300" cy="5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" name="Google Shape;3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56025" y="-40050"/>
            <a:ext cx="2708750" cy="522359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>
            <a:spLocks noGrp="1"/>
          </p:cNvSpPr>
          <p:nvPr>
            <p:ph type="pic" idx="4"/>
          </p:nvPr>
        </p:nvSpPr>
        <p:spPr>
          <a:xfrm>
            <a:off x="6041325" y="956000"/>
            <a:ext cx="2283300" cy="342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7">
          <p15:clr>
            <a:srgbClr val="FA7B17"/>
          </p15:clr>
        </p15:guide>
        <p15:guide id="2" orient="horz" pos="972">
          <p15:clr>
            <a:srgbClr val="FA7B17"/>
          </p15:clr>
        </p15:guide>
        <p15:guide id="3" orient="horz" pos="1856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rker Swash Layout 2">
  <p:cSld name="TITLE_1_1_1_3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56025" y="-32738"/>
            <a:ext cx="2708750" cy="520898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29108" y="4712667"/>
            <a:ext cx="548700" cy="30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ubTitle" idx="1"/>
          </p:nvPr>
        </p:nvSpPr>
        <p:spPr>
          <a:xfrm>
            <a:off x="228600" y="228600"/>
            <a:ext cx="3021000" cy="1476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Inter SemiBold"/>
              <a:buNone/>
              <a:defRPr sz="7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9" name="Google Shape;39;p6"/>
          <p:cNvSpPr>
            <a:spLocks noGrp="1"/>
          </p:cNvSpPr>
          <p:nvPr>
            <p:ph type="pic" idx="2"/>
          </p:nvPr>
        </p:nvSpPr>
        <p:spPr>
          <a:xfrm>
            <a:off x="6041325" y="956000"/>
            <a:ext cx="2283300" cy="34251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662025" y="955988"/>
            <a:ext cx="48969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3"/>
          </p:nvPr>
        </p:nvSpPr>
        <p:spPr>
          <a:xfrm>
            <a:off x="662025" y="1650932"/>
            <a:ext cx="5209800" cy="13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ubTitle" idx="4"/>
          </p:nvPr>
        </p:nvSpPr>
        <p:spPr>
          <a:xfrm>
            <a:off x="662025" y="3077396"/>
            <a:ext cx="5379300" cy="5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7">
          <p15:clr>
            <a:srgbClr val="FA7B17"/>
          </p15:clr>
        </p15:guide>
        <p15:guide id="2" orient="horz" pos="972">
          <p15:clr>
            <a:srgbClr val="FA7B17"/>
          </p15:clr>
        </p15:guide>
        <p15:guide id="3" orient="horz" pos="1856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eatured Staff">
  <p:cSld name="TITLE_1_1_1_3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24225" y="6"/>
            <a:ext cx="581978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8429108" y="4712667"/>
            <a:ext cx="548700" cy="30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ubTitle" idx="1"/>
          </p:nvPr>
        </p:nvSpPr>
        <p:spPr>
          <a:xfrm>
            <a:off x="228600" y="228600"/>
            <a:ext cx="3021000" cy="1476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1281075" y="1603700"/>
            <a:ext cx="25962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ubTitle" idx="2"/>
          </p:nvPr>
        </p:nvSpPr>
        <p:spPr>
          <a:xfrm>
            <a:off x="4389800" y="2146525"/>
            <a:ext cx="1309500" cy="2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" name="Google Shape;49;p7"/>
          <p:cNvSpPr>
            <a:spLocks noGrp="1"/>
          </p:cNvSpPr>
          <p:nvPr>
            <p:ph type="pic" idx="3"/>
          </p:nvPr>
        </p:nvSpPr>
        <p:spPr>
          <a:xfrm>
            <a:off x="4463825" y="967925"/>
            <a:ext cx="1173000" cy="11730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7"/>
          <p:cNvSpPr txBox="1">
            <a:spLocks noGrp="1"/>
          </p:cNvSpPr>
          <p:nvPr>
            <p:ph type="subTitle" idx="4"/>
          </p:nvPr>
        </p:nvSpPr>
        <p:spPr>
          <a:xfrm>
            <a:off x="6513450" y="2146525"/>
            <a:ext cx="1309500" cy="2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1" name="Google Shape;51;p7"/>
          <p:cNvSpPr>
            <a:spLocks noGrp="1"/>
          </p:cNvSpPr>
          <p:nvPr>
            <p:ph type="pic" idx="5"/>
          </p:nvPr>
        </p:nvSpPr>
        <p:spPr>
          <a:xfrm>
            <a:off x="6587550" y="967925"/>
            <a:ext cx="1173000" cy="11730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7"/>
          <p:cNvSpPr txBox="1">
            <a:spLocks noGrp="1"/>
          </p:cNvSpPr>
          <p:nvPr>
            <p:ph type="subTitle" idx="6"/>
          </p:nvPr>
        </p:nvSpPr>
        <p:spPr>
          <a:xfrm>
            <a:off x="4389725" y="3922950"/>
            <a:ext cx="1309500" cy="2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3" name="Google Shape;53;p7"/>
          <p:cNvSpPr>
            <a:spLocks noGrp="1"/>
          </p:cNvSpPr>
          <p:nvPr>
            <p:ph type="pic" idx="7"/>
          </p:nvPr>
        </p:nvSpPr>
        <p:spPr>
          <a:xfrm>
            <a:off x="4463825" y="2744350"/>
            <a:ext cx="1173000" cy="1173000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7"/>
          <p:cNvSpPr txBox="1">
            <a:spLocks noGrp="1"/>
          </p:cNvSpPr>
          <p:nvPr>
            <p:ph type="subTitle" idx="8"/>
          </p:nvPr>
        </p:nvSpPr>
        <p:spPr>
          <a:xfrm>
            <a:off x="6513450" y="3922950"/>
            <a:ext cx="1309500" cy="2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" name="Google Shape;55;p7"/>
          <p:cNvSpPr>
            <a:spLocks noGrp="1"/>
          </p:cNvSpPr>
          <p:nvPr>
            <p:ph type="pic" idx="9"/>
          </p:nvPr>
        </p:nvSpPr>
        <p:spPr>
          <a:xfrm>
            <a:off x="6587550" y="2744350"/>
            <a:ext cx="1173000" cy="1173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7">
          <p15:clr>
            <a:srgbClr val="FA7B17"/>
          </p15:clr>
        </p15:guide>
        <p15:guide id="2" orient="horz" pos="972">
          <p15:clr>
            <a:srgbClr val="FA7B17"/>
          </p15:clr>
        </p15:guide>
        <p15:guide id="3" orient="horz" pos="1856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1_1_1_2">
    <p:bg>
      <p:bgPr>
        <a:solidFill>
          <a:schemeClr val="accent4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62400" y="0"/>
            <a:ext cx="51816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29108" y="4712667"/>
            <a:ext cx="548700" cy="30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ubTitle" idx="1"/>
          </p:nvPr>
        </p:nvSpPr>
        <p:spPr>
          <a:xfrm>
            <a:off x="228600" y="228600"/>
            <a:ext cx="3021000" cy="1476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457200" y="1640150"/>
            <a:ext cx="3161400" cy="11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>
                <a:latin typeface="Inter"/>
                <a:ea typeface="Inter"/>
                <a:cs typeface="Inter"/>
                <a:sym typeface="Inter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>
                <a:latin typeface="Inter"/>
                <a:ea typeface="Inter"/>
                <a:cs typeface="Inter"/>
                <a:sym typeface="Inter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>
                <a:latin typeface="Inter"/>
                <a:ea typeface="Inter"/>
                <a:cs typeface="Inter"/>
                <a:sym typeface="Inter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>
                <a:latin typeface="Inter"/>
                <a:ea typeface="Inter"/>
                <a:cs typeface="Inter"/>
                <a:sym typeface="Inter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>
                <a:latin typeface="Inter"/>
                <a:ea typeface="Inter"/>
                <a:cs typeface="Inter"/>
                <a:sym typeface="Inter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>
                <a:latin typeface="Inter"/>
                <a:ea typeface="Inter"/>
                <a:cs typeface="Inter"/>
                <a:sym typeface="Inter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>
                <a:latin typeface="Inter"/>
                <a:ea typeface="Inter"/>
                <a:cs typeface="Inter"/>
                <a:sym typeface="Inter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2"/>
          </p:nvPr>
        </p:nvSpPr>
        <p:spPr>
          <a:xfrm>
            <a:off x="5070275" y="585825"/>
            <a:ext cx="3616500" cy="13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 b="1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3"/>
          </p:nvPr>
        </p:nvSpPr>
        <p:spPr>
          <a:xfrm>
            <a:off x="5070275" y="354325"/>
            <a:ext cx="3616500" cy="3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">
  <p:cSld name="TITLE_1_1_1_2_1">
    <p:bg>
      <p:bgPr>
        <a:solidFill>
          <a:schemeClr val="accent2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9"/>
          <p:cNvPicPr preferRelativeResize="0"/>
          <p:nvPr/>
        </p:nvPicPr>
        <p:blipFill rotWithShape="1">
          <a:blip r:embed="rId2">
            <a:alphaModFix/>
          </a:blip>
          <a:srcRect l="257" r="39894"/>
          <a:stretch/>
        </p:blipFill>
        <p:spPr>
          <a:xfrm>
            <a:off x="3946450" y="0"/>
            <a:ext cx="5197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8958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8429108" y="4712667"/>
            <a:ext cx="548700" cy="30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228600" y="1481328"/>
            <a:ext cx="3450900" cy="11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228600" y="1044025"/>
            <a:ext cx="3216600" cy="2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9" name="Google Shape;6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4734800"/>
            <a:ext cx="900599" cy="18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2">
  <p:cSld name="TITLE_1_1_1_2_1_1">
    <p:bg>
      <p:bgPr>
        <a:solidFill>
          <a:schemeClr val="accen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0"/>
          <p:cNvPicPr preferRelativeResize="0"/>
          <p:nvPr/>
        </p:nvPicPr>
        <p:blipFill rotWithShape="1">
          <a:blip r:embed="rId2">
            <a:alphaModFix/>
          </a:blip>
          <a:srcRect l="303" r="32329"/>
          <a:stretch/>
        </p:blipFill>
        <p:spPr>
          <a:xfrm>
            <a:off x="3946450" y="0"/>
            <a:ext cx="5197498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8958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8429108" y="4712667"/>
            <a:ext cx="548700" cy="30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ubTitle" idx="1"/>
          </p:nvPr>
        </p:nvSpPr>
        <p:spPr>
          <a:xfrm>
            <a:off x="228600" y="1044025"/>
            <a:ext cx="3216600" cy="2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5" name="Google Shape;75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4734800"/>
            <a:ext cx="900599" cy="1801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228600" y="1481328"/>
            <a:ext cx="3450900" cy="11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ig Shoulders Display"/>
              <a:buNone/>
              <a:defRPr sz="2800" b="1">
                <a:solidFill>
                  <a:schemeClr val="dk1"/>
                </a:solidFill>
                <a:latin typeface="Big Shoulders Display"/>
                <a:ea typeface="Big Shoulders Display"/>
                <a:cs typeface="Big Shoulders Display"/>
                <a:sym typeface="Big Shoulders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ig Shoulders Display"/>
              <a:buNone/>
              <a:defRPr sz="2800" b="1">
                <a:solidFill>
                  <a:schemeClr val="dk1"/>
                </a:solidFill>
                <a:latin typeface="Big Shoulders Display"/>
                <a:ea typeface="Big Shoulders Display"/>
                <a:cs typeface="Big Shoulders Display"/>
                <a:sym typeface="Big Shoulders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ig Shoulders Display"/>
              <a:buNone/>
              <a:defRPr sz="2800" b="1">
                <a:solidFill>
                  <a:schemeClr val="dk1"/>
                </a:solidFill>
                <a:latin typeface="Big Shoulders Display"/>
                <a:ea typeface="Big Shoulders Display"/>
                <a:cs typeface="Big Shoulders Display"/>
                <a:sym typeface="Big Shoulders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ig Shoulders Display"/>
              <a:buNone/>
              <a:defRPr sz="2800" b="1">
                <a:solidFill>
                  <a:schemeClr val="dk1"/>
                </a:solidFill>
                <a:latin typeface="Big Shoulders Display"/>
                <a:ea typeface="Big Shoulders Display"/>
                <a:cs typeface="Big Shoulders Display"/>
                <a:sym typeface="Big Shoulders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ig Shoulders Display"/>
              <a:buNone/>
              <a:defRPr sz="2800" b="1">
                <a:solidFill>
                  <a:schemeClr val="dk1"/>
                </a:solidFill>
                <a:latin typeface="Big Shoulders Display"/>
                <a:ea typeface="Big Shoulders Display"/>
                <a:cs typeface="Big Shoulders Display"/>
                <a:sym typeface="Big Shoulders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ig Shoulders Display"/>
              <a:buNone/>
              <a:defRPr sz="2800" b="1">
                <a:solidFill>
                  <a:schemeClr val="dk1"/>
                </a:solidFill>
                <a:latin typeface="Big Shoulders Display"/>
                <a:ea typeface="Big Shoulders Display"/>
                <a:cs typeface="Big Shoulders Display"/>
                <a:sym typeface="Big Shoulders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ig Shoulders Display"/>
              <a:buNone/>
              <a:defRPr sz="2800" b="1">
                <a:solidFill>
                  <a:schemeClr val="dk1"/>
                </a:solidFill>
                <a:latin typeface="Big Shoulders Display"/>
                <a:ea typeface="Big Shoulders Display"/>
                <a:cs typeface="Big Shoulders Display"/>
                <a:sym typeface="Big Shoulders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ig Shoulders Display"/>
              <a:buNone/>
              <a:defRPr sz="2800" b="1">
                <a:solidFill>
                  <a:schemeClr val="dk1"/>
                </a:solidFill>
                <a:latin typeface="Big Shoulders Display"/>
                <a:ea typeface="Big Shoulders Display"/>
                <a:cs typeface="Big Shoulders Display"/>
                <a:sym typeface="Big Shoulders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ig Shoulders Display"/>
              <a:buNone/>
              <a:defRPr sz="2800" b="1">
                <a:solidFill>
                  <a:schemeClr val="dk1"/>
                </a:solidFill>
                <a:latin typeface="Big Shoulders Display"/>
                <a:ea typeface="Big Shoulders Display"/>
                <a:cs typeface="Big Shoulders Display"/>
                <a:sym typeface="Big Shoulders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017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Char char="●"/>
              <a:def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29108" y="4712667"/>
            <a:ext cx="54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 rtl="0">
              <a:buNone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buNone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 rtl="0">
              <a:buNone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 rtl="0">
              <a:buNone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 rtl="0">
              <a:buNone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 rtl="0">
              <a:buNone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 rtl="0">
              <a:buNone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 rtl="0">
              <a:buNone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 rtl="0">
              <a:buNone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28600" y="4734800"/>
            <a:ext cx="900599" cy="1801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>
          <p15:clr>
            <a:srgbClr val="EA4335"/>
          </p15:clr>
        </p15:guide>
        <p15:guide id="2" pos="288">
          <p15:clr>
            <a:srgbClr val="EA4335"/>
          </p15:clr>
        </p15:guide>
        <p15:guide id="3" pos="5616">
          <p15:clr>
            <a:srgbClr val="EA4335"/>
          </p15:clr>
        </p15:guide>
        <p15:guide id="4" orient="horz" pos="3096">
          <p15:clr>
            <a:srgbClr val="EA4335"/>
          </p15:clr>
        </p15:guide>
        <p15:guide id="5" orient="horz" pos="2952">
          <p15:clr>
            <a:srgbClr val="EA4335"/>
          </p15:clr>
        </p15:guide>
        <p15:guide id="6" pos="5472">
          <p15:clr>
            <a:srgbClr val="EA4335"/>
          </p15:clr>
        </p15:guide>
        <p15:guide id="7" orient="horz" pos="288">
          <p15:clr>
            <a:srgbClr val="EA4335"/>
          </p15:clr>
        </p15:guide>
        <p15:guide id="8" pos="144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sdccd.joinhandshake.com/login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://app.joinhandshake.com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hyperlink" Target="https://sdccd.joinhandshake.com/login" TargetMode="Externa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2A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8" name="Google Shape;11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4225" y="-57900"/>
            <a:ext cx="1962150" cy="527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 rotWithShape="1">
          <a:blip r:embed="rId4">
            <a:alphaModFix/>
          </a:blip>
          <a:srcRect l="41252" t="22220" b="22282"/>
          <a:stretch/>
        </p:blipFill>
        <p:spPr>
          <a:xfrm>
            <a:off x="3257700" y="320650"/>
            <a:ext cx="5372027" cy="285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 rotWithShape="1">
          <a:blip r:embed="rId5">
            <a:alphaModFix/>
          </a:blip>
          <a:srcRect b="54143"/>
          <a:stretch/>
        </p:blipFill>
        <p:spPr>
          <a:xfrm>
            <a:off x="3419550" y="3175025"/>
            <a:ext cx="4343398" cy="87162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 txBox="1"/>
          <p:nvPr/>
        </p:nvSpPr>
        <p:spPr>
          <a:xfrm>
            <a:off x="3590925" y="4027600"/>
            <a:ext cx="5038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uFill>
                  <a:noFill/>
                </a:uFill>
                <a:latin typeface="Big Shoulders Display SemiBold"/>
                <a:ea typeface="Big Shoulders Display SemiBold"/>
                <a:cs typeface="Big Shoulders Display SemiBold"/>
                <a:sym typeface="Big Shoulders Display SemiBol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sdccd.joinhandshake.com/login</a:t>
            </a:r>
            <a:endParaRPr sz="800">
              <a:latin typeface="Big Shoulders Display SemiBold"/>
              <a:ea typeface="Big Shoulders Display SemiBold"/>
              <a:cs typeface="Big Shoulders Display SemiBold"/>
              <a:sym typeface="Big Shoulders Display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"/>
          <p:cNvSpPr txBox="1">
            <a:spLocks noGrp="1"/>
          </p:cNvSpPr>
          <p:nvPr>
            <p:ph type="title"/>
          </p:nvPr>
        </p:nvSpPr>
        <p:spPr>
          <a:xfrm>
            <a:off x="276225" y="318975"/>
            <a:ext cx="40059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Login to Handshake</a:t>
            </a:r>
            <a:endParaRPr/>
          </a:p>
        </p:txBody>
      </p:sp>
      <p:sp>
        <p:nvSpPr>
          <p:cNvPr id="203" name="Google Shape;203;p26"/>
          <p:cNvSpPr txBox="1">
            <a:spLocks noGrp="1"/>
          </p:cNvSpPr>
          <p:nvPr>
            <p:ph type="body" idx="2"/>
          </p:nvPr>
        </p:nvSpPr>
        <p:spPr>
          <a:xfrm>
            <a:off x="381000" y="2391275"/>
            <a:ext cx="2380500" cy="7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/>
              <a:t>Search for “Handshake” on the App Store or Google Play or visit    </a:t>
            </a:r>
            <a:r>
              <a:rPr lang="en" sz="1100" b="1" u="sng">
                <a:hlinkClick r:id="rId3"/>
              </a:rPr>
              <a:t>app.joinhandshake.com</a:t>
            </a:r>
            <a:endParaRPr sz="1100" b="1"/>
          </a:p>
        </p:txBody>
      </p:sp>
      <p:pic>
        <p:nvPicPr>
          <p:cNvPr id="204" name="Google Shape;20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3025" y="772375"/>
            <a:ext cx="3316701" cy="437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5036" y="3305883"/>
            <a:ext cx="988786" cy="284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5036" y="3635875"/>
            <a:ext cx="988788" cy="286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2350" y="3258900"/>
            <a:ext cx="724161" cy="70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6"/>
          <p:cNvSpPr/>
          <p:nvPr/>
        </p:nvSpPr>
        <p:spPr>
          <a:xfrm>
            <a:off x="85800" y="4515300"/>
            <a:ext cx="1266900" cy="53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9" name="Google Shape;209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2000" y="4419601"/>
            <a:ext cx="1327492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 txBox="1">
            <a:spLocks noGrp="1"/>
          </p:cNvSpPr>
          <p:nvPr>
            <p:ph type="title"/>
          </p:nvPr>
        </p:nvSpPr>
        <p:spPr>
          <a:xfrm>
            <a:off x="1581150" y="4494775"/>
            <a:ext cx="28383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#HIREDonHandshake</a:t>
            </a:r>
            <a:endParaRPr sz="2000"/>
          </a:p>
        </p:txBody>
      </p:sp>
      <p:sp>
        <p:nvSpPr>
          <p:cNvPr id="211" name="Google Shape;211;p26"/>
          <p:cNvSpPr txBox="1">
            <a:spLocks noGrp="1"/>
          </p:cNvSpPr>
          <p:nvPr>
            <p:ph type="body" idx="2"/>
          </p:nvPr>
        </p:nvSpPr>
        <p:spPr>
          <a:xfrm>
            <a:off x="381000" y="1052050"/>
            <a:ext cx="3267300" cy="13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 b="1">
                <a:highlight>
                  <a:schemeClr val="accent4"/>
                </a:highlight>
              </a:rPr>
              <a:t>Login</a:t>
            </a:r>
            <a:r>
              <a:rPr lang="en" sz="1200"/>
              <a:t> with your MySDCCD email at</a:t>
            </a:r>
            <a:endParaRPr sz="12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 b="1"/>
              <a:t>sdccd.joinhandshake.com/login</a:t>
            </a:r>
            <a:endParaRPr sz="1500" b="1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  <a:p>
            <a:pPr marL="0" lvl="0" indent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highlight>
                  <a:schemeClr val="accent4"/>
                </a:highlight>
              </a:rPr>
              <a:t>Download the app</a:t>
            </a:r>
            <a:endParaRPr sz="1200" b="1">
              <a:highlight>
                <a:schemeClr val="accent4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>
            <a:spLocks noGrp="1"/>
          </p:cNvSpPr>
          <p:nvPr>
            <p:ph type="title"/>
          </p:nvPr>
        </p:nvSpPr>
        <p:spPr>
          <a:xfrm>
            <a:off x="62250" y="729825"/>
            <a:ext cx="4241100" cy="39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"/>
              <a:buChar char="●"/>
            </a:pPr>
            <a:r>
              <a:rPr lang="en" sz="1600" b="0">
                <a:latin typeface="Inter"/>
                <a:ea typeface="Inter"/>
                <a:cs typeface="Inter"/>
                <a:sym typeface="Inter"/>
              </a:rPr>
              <a:t>Share with your students: Encourage them to active or create a free account</a:t>
            </a:r>
            <a:endParaRPr sz="1600" b="0">
              <a:latin typeface="Inter"/>
              <a:ea typeface="Inter"/>
              <a:cs typeface="Inter"/>
              <a:sym typeface="Inter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</a:pPr>
            <a:endParaRPr sz="1600" b="0">
              <a:latin typeface="Inter"/>
              <a:ea typeface="Inter"/>
              <a:cs typeface="Inter"/>
              <a:sym typeface="Inter"/>
            </a:endParaRPr>
          </a:p>
          <a:p>
            <a:pPr marL="457200" lvl="0" indent="-330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"/>
              <a:buChar char="●"/>
            </a:pPr>
            <a:r>
              <a:rPr lang="en" sz="1600" b="0">
                <a:latin typeface="Inter"/>
                <a:ea typeface="Inter"/>
                <a:cs typeface="Inter"/>
                <a:sym typeface="Inter"/>
              </a:rPr>
              <a:t>Encourage your career industry connections &amp; employers to post jobs and internships </a:t>
            </a:r>
            <a:endParaRPr sz="1600" b="0">
              <a:latin typeface="Inter"/>
              <a:ea typeface="Inter"/>
              <a:cs typeface="Inter"/>
              <a:sym typeface="Inter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</a:pPr>
            <a:endParaRPr sz="1600" b="0">
              <a:latin typeface="Inter"/>
              <a:ea typeface="Inter"/>
              <a:cs typeface="Inter"/>
              <a:sym typeface="Inter"/>
            </a:endParaRPr>
          </a:p>
          <a:p>
            <a:pPr marL="457200" lvl="0" indent="-330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"/>
              <a:buChar char="●"/>
            </a:pPr>
            <a:r>
              <a:rPr lang="en" sz="1600" b="0">
                <a:latin typeface="Inter"/>
                <a:ea typeface="Inter"/>
                <a:cs typeface="Inter"/>
                <a:sym typeface="Inter"/>
              </a:rPr>
              <a:t>Create a course or extra credit assignment using this platform</a:t>
            </a:r>
            <a:endParaRPr sz="1600" b="0">
              <a:latin typeface="Inter"/>
              <a:ea typeface="Inter"/>
              <a:cs typeface="Inter"/>
              <a:sym typeface="Inter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</a:pPr>
            <a:endParaRPr sz="1600" b="0">
              <a:latin typeface="Inter"/>
              <a:ea typeface="Inter"/>
              <a:cs typeface="Inter"/>
              <a:sym typeface="Inter"/>
            </a:endParaRPr>
          </a:p>
          <a:p>
            <a:pPr marL="457200" lvl="0" indent="-330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"/>
              <a:buChar char="●"/>
            </a:pPr>
            <a:r>
              <a:rPr lang="en" sz="1600" b="0">
                <a:latin typeface="Inter"/>
                <a:ea typeface="Inter"/>
                <a:cs typeface="Inter"/>
                <a:sym typeface="Inter"/>
              </a:rPr>
              <a:t>Use your test student account to share job/internship opportunities with your students - Receive notifications</a:t>
            </a:r>
            <a:endParaRPr sz="1600" b="0">
              <a:latin typeface="Inter"/>
              <a:ea typeface="Inter"/>
              <a:cs typeface="Inter"/>
              <a:sym typeface="Inter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</a:pPr>
            <a:endParaRPr sz="1600" b="0">
              <a:latin typeface="Inter"/>
              <a:ea typeface="Inter"/>
              <a:cs typeface="Inter"/>
              <a:sym typeface="Inter"/>
            </a:endParaRPr>
          </a:p>
          <a:p>
            <a:pPr marL="457200" lvl="0" indent="-330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"/>
              <a:buChar char="●"/>
            </a:pPr>
            <a:r>
              <a:rPr lang="en" sz="1600" b="0">
                <a:latin typeface="Inter"/>
                <a:ea typeface="Inter"/>
                <a:cs typeface="Inter"/>
                <a:sym typeface="Inter"/>
              </a:rPr>
              <a:t>With your support, it creates a campus culture where career is everywhere</a:t>
            </a:r>
            <a:endParaRPr sz="1600" b="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7" name="Google Shape;217;p27"/>
          <p:cNvSpPr txBox="1">
            <a:spLocks noGrp="1"/>
          </p:cNvSpPr>
          <p:nvPr>
            <p:ph type="subTitle" idx="1"/>
          </p:nvPr>
        </p:nvSpPr>
        <p:spPr>
          <a:xfrm>
            <a:off x="0" y="188275"/>
            <a:ext cx="4785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rPr lang="en" sz="2100" b="1"/>
              <a:t>How Can Faculty Use Handshake?</a:t>
            </a:r>
            <a:endParaRPr sz="2100"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 txBox="1"/>
          <p:nvPr/>
        </p:nvSpPr>
        <p:spPr>
          <a:xfrm>
            <a:off x="304800" y="402000"/>
            <a:ext cx="67323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Big Shoulders Display"/>
                <a:ea typeface="Big Shoulders Display"/>
                <a:cs typeface="Big Shoulders Display"/>
                <a:sym typeface="Big Shoulders Display"/>
              </a:rPr>
              <a:t>Let’s Demo &amp; Get #HIREDwithHandshake</a:t>
            </a:r>
            <a:endParaRPr sz="3600" b="1">
              <a:solidFill>
                <a:srgbClr val="000000"/>
              </a:solidFill>
              <a:latin typeface="Big Shoulders Display"/>
              <a:ea typeface="Big Shoulders Display"/>
              <a:cs typeface="Big Shoulders Display"/>
              <a:sym typeface="Big Shoulders Display"/>
            </a:endParaRPr>
          </a:p>
        </p:txBody>
      </p:sp>
      <p:sp>
        <p:nvSpPr>
          <p:cNvPr id="223" name="Google Shape;223;p28"/>
          <p:cNvSpPr/>
          <p:nvPr/>
        </p:nvSpPr>
        <p:spPr>
          <a:xfrm>
            <a:off x="85800" y="4515300"/>
            <a:ext cx="1266900" cy="53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4" name="Google Shape;22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000" y="4419601"/>
            <a:ext cx="1327492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8"/>
          <p:cNvSpPr txBox="1">
            <a:spLocks noGrp="1"/>
          </p:cNvSpPr>
          <p:nvPr>
            <p:ph type="title"/>
          </p:nvPr>
        </p:nvSpPr>
        <p:spPr>
          <a:xfrm>
            <a:off x="1581150" y="4494775"/>
            <a:ext cx="28383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#HIREDonHandshake</a:t>
            </a:r>
            <a:endParaRPr sz="2000"/>
          </a:p>
        </p:txBody>
      </p:sp>
      <p:pic>
        <p:nvPicPr>
          <p:cNvPr id="226" name="Google Shape;22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625" y="1432150"/>
            <a:ext cx="7897856" cy="2572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2A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2" name="Google Shape;2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4225" y="-57900"/>
            <a:ext cx="1962150" cy="527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 rotWithShape="1">
          <a:blip r:embed="rId4">
            <a:alphaModFix/>
          </a:blip>
          <a:srcRect b="54143"/>
          <a:stretch/>
        </p:blipFill>
        <p:spPr>
          <a:xfrm>
            <a:off x="3419550" y="3175025"/>
            <a:ext cx="4343398" cy="87162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9"/>
          <p:cNvSpPr txBox="1"/>
          <p:nvPr/>
        </p:nvSpPr>
        <p:spPr>
          <a:xfrm>
            <a:off x="3590925" y="4027600"/>
            <a:ext cx="5038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uFill>
                  <a:noFill/>
                </a:uFill>
                <a:latin typeface="Big Shoulders Display SemiBold"/>
                <a:ea typeface="Big Shoulders Display SemiBold"/>
                <a:cs typeface="Big Shoulders Display SemiBold"/>
                <a:sym typeface="Big Shoulders Display Semi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sdccd.joinhandshake.com/login</a:t>
            </a:r>
            <a:endParaRPr sz="800">
              <a:latin typeface="Big Shoulders Display SemiBold"/>
              <a:ea typeface="Big Shoulders Display SemiBold"/>
              <a:cs typeface="Big Shoulders Display SemiBold"/>
              <a:sym typeface="Big Shoulders Display SemiBold"/>
            </a:endParaRPr>
          </a:p>
        </p:txBody>
      </p:sp>
      <p:pic>
        <p:nvPicPr>
          <p:cNvPr id="235" name="Google Shape;235;p29"/>
          <p:cNvPicPr preferRelativeResize="0"/>
          <p:nvPr/>
        </p:nvPicPr>
        <p:blipFill rotWithShape="1">
          <a:blip r:embed="rId6">
            <a:alphaModFix/>
          </a:blip>
          <a:srcRect l="40680" t="17394" b="19944"/>
          <a:stretch/>
        </p:blipFill>
        <p:spPr>
          <a:xfrm>
            <a:off x="3160275" y="457200"/>
            <a:ext cx="4602675" cy="273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>
            <a:spLocks noGrp="1"/>
          </p:cNvSpPr>
          <p:nvPr>
            <p:ph type="title"/>
          </p:nvPr>
        </p:nvSpPr>
        <p:spPr>
          <a:xfrm>
            <a:off x="457200" y="395175"/>
            <a:ext cx="2838300" cy="19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Handshake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the #1 way college students find jobs</a:t>
            </a:r>
            <a:endParaRPr/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1225" y="772375"/>
            <a:ext cx="3316701" cy="437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/>
          <p:nvPr/>
        </p:nvSpPr>
        <p:spPr>
          <a:xfrm>
            <a:off x="457200" y="2561975"/>
            <a:ext cx="46917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The goal is </a:t>
            </a:r>
            <a:r>
              <a:rPr lang="en" sz="1700" b="1">
                <a:highlight>
                  <a:schemeClr val="accent4"/>
                </a:highlight>
                <a:latin typeface="Inter"/>
                <a:ea typeface="Inter"/>
                <a:cs typeface="Inter"/>
                <a:sym typeface="Inter"/>
              </a:rPr>
              <a:t>to help every student find a great job</a:t>
            </a:r>
            <a:r>
              <a:rPr lang="en" sz="1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and build the foundations of a meaningful career, no matter who you are, where you’re from, or who you know.</a:t>
            </a:r>
            <a:endParaRPr sz="1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9" name="Google Shape;129;p18"/>
          <p:cNvSpPr/>
          <p:nvPr/>
        </p:nvSpPr>
        <p:spPr>
          <a:xfrm>
            <a:off x="85800" y="4515300"/>
            <a:ext cx="1266900" cy="53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000" y="4419601"/>
            <a:ext cx="1327492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1581150" y="4494775"/>
            <a:ext cx="28383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#HIREDonHandshake</a:t>
            </a:r>
            <a:endParaRPr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>
            <a:spLocks noGrp="1"/>
          </p:cNvSpPr>
          <p:nvPr>
            <p:ph type="title"/>
          </p:nvPr>
        </p:nvSpPr>
        <p:spPr>
          <a:xfrm>
            <a:off x="228600" y="1081278"/>
            <a:ext cx="34509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Get</a:t>
            </a:r>
            <a:endParaRPr sz="5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Started with Handshake</a:t>
            </a:r>
            <a:endParaRPr sz="5500"/>
          </a:p>
        </p:txBody>
      </p:sp>
      <p:sp>
        <p:nvSpPr>
          <p:cNvPr id="137" name="Google Shape;137;p19"/>
          <p:cNvSpPr/>
          <p:nvPr/>
        </p:nvSpPr>
        <p:spPr>
          <a:xfrm>
            <a:off x="85800" y="4515300"/>
            <a:ext cx="12669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000" y="4419601"/>
            <a:ext cx="1327492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1581150" y="4494775"/>
            <a:ext cx="28383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#HIREDonHandshake</a:t>
            </a:r>
            <a:endParaRPr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276225" y="318975"/>
            <a:ext cx="47394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Handshake Activation Email</a:t>
            </a:r>
            <a:endParaRPr/>
          </a:p>
        </p:txBody>
      </p:sp>
      <p:sp>
        <p:nvSpPr>
          <p:cNvPr id="145" name="Google Shape;145;p20"/>
          <p:cNvSpPr/>
          <p:nvPr/>
        </p:nvSpPr>
        <p:spPr>
          <a:xfrm>
            <a:off x="85800" y="4515300"/>
            <a:ext cx="1266900" cy="53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000" y="4419601"/>
            <a:ext cx="1327492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1581150" y="4494775"/>
            <a:ext cx="28383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#HIREDonHandshake</a:t>
            </a:r>
            <a:endParaRPr sz="2000"/>
          </a:p>
        </p:txBody>
      </p:sp>
      <p:sp>
        <p:nvSpPr>
          <p:cNvPr id="148" name="Google Shape;148;p20"/>
          <p:cNvSpPr txBox="1">
            <a:spLocks noGrp="1"/>
          </p:cNvSpPr>
          <p:nvPr>
            <p:ph type="body" idx="2"/>
          </p:nvPr>
        </p:nvSpPr>
        <p:spPr>
          <a:xfrm>
            <a:off x="381000" y="1052050"/>
            <a:ext cx="4399800" cy="31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highlight>
                  <a:srgbClr val="FFFFFF"/>
                </a:highlight>
              </a:rPr>
              <a:t>Sent to all Counselors on 2/6 asking for you to activate your Handshake Test Student Account</a:t>
            </a:r>
            <a:endParaRPr sz="1600"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600">
              <a:highlight>
                <a:srgbClr val="FFFFFF"/>
              </a:highlight>
            </a:endParaRPr>
          </a:p>
          <a:p>
            <a:pPr marL="457200" lvl="0" indent="-330200" algn="l" rtl="0">
              <a:spcBef>
                <a:spcPts val="30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highlight>
                  <a:srgbClr val="FFFFFF"/>
                </a:highlight>
              </a:rPr>
              <a:t>Click the button  </a:t>
            </a:r>
            <a:endParaRPr sz="1600"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600">
                <a:highlight>
                  <a:srgbClr val="1FB6F3"/>
                </a:highlight>
              </a:rPr>
              <a:t>ACTIVATE YOUR HANDSHAKE ACCOUNT</a:t>
            </a:r>
            <a:endParaRPr sz="1600">
              <a:highlight>
                <a:srgbClr val="1FB6F3"/>
              </a:highlight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600">
              <a:highlight>
                <a:srgbClr val="FFFFFF"/>
              </a:highlight>
            </a:endParaRPr>
          </a:p>
          <a:p>
            <a:pPr marL="457200" lvl="0" indent="-330200" algn="l" rtl="0">
              <a:spcBef>
                <a:spcPts val="30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highlight>
                  <a:srgbClr val="FFFFFF"/>
                </a:highlight>
              </a:rPr>
              <a:t>Follow the steps to </a:t>
            </a:r>
            <a:r>
              <a:rPr lang="en" sz="1600" b="1">
                <a:solidFill>
                  <a:schemeClr val="accent1"/>
                </a:solidFill>
                <a:highlight>
                  <a:srgbClr val="FFFFFF"/>
                </a:highlight>
              </a:rPr>
              <a:t>set my password</a:t>
            </a:r>
            <a:r>
              <a:rPr lang="en" sz="1600">
                <a:highlight>
                  <a:srgbClr val="FFFFFF"/>
                </a:highlight>
              </a:rPr>
              <a:t> &amp; create your optional profile</a:t>
            </a:r>
            <a:endParaRPr sz="1600">
              <a:highlight>
                <a:srgbClr val="FFFFFF"/>
              </a:highlight>
            </a:endParaRPr>
          </a:p>
        </p:txBody>
      </p:sp>
      <p:pic>
        <p:nvPicPr>
          <p:cNvPr id="149" name="Google Shape;14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8025" y="152400"/>
            <a:ext cx="3669226" cy="4838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 txBox="1">
            <a:spLocks noGrp="1"/>
          </p:cNvSpPr>
          <p:nvPr>
            <p:ph type="title"/>
          </p:nvPr>
        </p:nvSpPr>
        <p:spPr>
          <a:xfrm>
            <a:off x="276225" y="318975"/>
            <a:ext cx="47394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Handshake Activation Email</a:t>
            </a:r>
            <a:endParaRPr/>
          </a:p>
        </p:txBody>
      </p:sp>
      <p:sp>
        <p:nvSpPr>
          <p:cNvPr id="155" name="Google Shape;155;p21"/>
          <p:cNvSpPr/>
          <p:nvPr/>
        </p:nvSpPr>
        <p:spPr>
          <a:xfrm>
            <a:off x="85800" y="4515300"/>
            <a:ext cx="1266900" cy="53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6" name="Google Shape;15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000" y="4419601"/>
            <a:ext cx="1327492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 txBox="1">
            <a:spLocks noGrp="1"/>
          </p:cNvSpPr>
          <p:nvPr>
            <p:ph type="title"/>
          </p:nvPr>
        </p:nvSpPr>
        <p:spPr>
          <a:xfrm>
            <a:off x="1581150" y="4494775"/>
            <a:ext cx="28383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#HIREDonHandshake</a:t>
            </a:r>
            <a:endParaRPr sz="2000"/>
          </a:p>
        </p:txBody>
      </p:sp>
      <p:pic>
        <p:nvPicPr>
          <p:cNvPr id="158" name="Google Shape;15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375" y="970300"/>
            <a:ext cx="4058400" cy="344471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9" name="Google Shape;159;p21"/>
          <p:cNvSpPr/>
          <p:nvPr/>
        </p:nvSpPr>
        <p:spPr>
          <a:xfrm>
            <a:off x="4610675" y="3586525"/>
            <a:ext cx="744900" cy="2757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0050" y="1099851"/>
            <a:ext cx="3074875" cy="19160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>
            <a:spLocks noGrp="1"/>
          </p:cNvSpPr>
          <p:nvPr>
            <p:ph type="title"/>
          </p:nvPr>
        </p:nvSpPr>
        <p:spPr>
          <a:xfrm>
            <a:off x="276225" y="318975"/>
            <a:ext cx="70908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Handshake Account Setup - Education</a:t>
            </a:r>
            <a:endParaRPr/>
          </a:p>
        </p:txBody>
      </p:sp>
      <p:sp>
        <p:nvSpPr>
          <p:cNvPr id="166" name="Google Shape;166;p22"/>
          <p:cNvSpPr/>
          <p:nvPr/>
        </p:nvSpPr>
        <p:spPr>
          <a:xfrm>
            <a:off x="85800" y="4515300"/>
            <a:ext cx="1266900" cy="53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7" name="Google Shape;16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000" y="4419601"/>
            <a:ext cx="1327492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1581150" y="4494775"/>
            <a:ext cx="28383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#HIREDonHandshake</a:t>
            </a:r>
            <a:endParaRPr sz="2000"/>
          </a:p>
        </p:txBody>
      </p:sp>
      <p:pic>
        <p:nvPicPr>
          <p:cNvPr id="169" name="Google Shape;16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7500" y="1052325"/>
            <a:ext cx="4419749" cy="3387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>
            <a:spLocks noGrp="1"/>
          </p:cNvSpPr>
          <p:nvPr>
            <p:ph type="title"/>
          </p:nvPr>
        </p:nvSpPr>
        <p:spPr>
          <a:xfrm>
            <a:off x="276225" y="318975"/>
            <a:ext cx="78360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Handshake Account Setup - Profile Visibility</a:t>
            </a:r>
            <a:endParaRPr/>
          </a:p>
        </p:txBody>
      </p:sp>
      <p:sp>
        <p:nvSpPr>
          <p:cNvPr id="175" name="Google Shape;175;p23"/>
          <p:cNvSpPr/>
          <p:nvPr/>
        </p:nvSpPr>
        <p:spPr>
          <a:xfrm>
            <a:off x="85800" y="4515300"/>
            <a:ext cx="1266900" cy="53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6" name="Google Shape;17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000" y="4419601"/>
            <a:ext cx="1327492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3"/>
          <p:cNvSpPr txBox="1">
            <a:spLocks noGrp="1"/>
          </p:cNvSpPr>
          <p:nvPr>
            <p:ph type="title"/>
          </p:nvPr>
        </p:nvSpPr>
        <p:spPr>
          <a:xfrm>
            <a:off x="1581150" y="4494775"/>
            <a:ext cx="28383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#HIREDonHandshake</a:t>
            </a:r>
            <a:endParaRPr sz="2000"/>
          </a:p>
        </p:txBody>
      </p:sp>
      <p:pic>
        <p:nvPicPr>
          <p:cNvPr id="178" name="Google Shape;17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6950" y="946875"/>
            <a:ext cx="4296925" cy="354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>
            <a:spLocks noGrp="1"/>
          </p:cNvSpPr>
          <p:nvPr>
            <p:ph type="title"/>
          </p:nvPr>
        </p:nvSpPr>
        <p:spPr>
          <a:xfrm>
            <a:off x="276225" y="242775"/>
            <a:ext cx="78360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Handshake Account Setup - Profile Details</a:t>
            </a:r>
            <a:endParaRPr/>
          </a:p>
        </p:txBody>
      </p:sp>
      <p:sp>
        <p:nvSpPr>
          <p:cNvPr id="184" name="Google Shape;184;p24"/>
          <p:cNvSpPr/>
          <p:nvPr/>
        </p:nvSpPr>
        <p:spPr>
          <a:xfrm>
            <a:off x="85800" y="4515300"/>
            <a:ext cx="1266900" cy="53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5" name="Google Shape;18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000" y="4419601"/>
            <a:ext cx="1327492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4"/>
          <p:cNvSpPr txBox="1">
            <a:spLocks noGrp="1"/>
          </p:cNvSpPr>
          <p:nvPr>
            <p:ph type="title"/>
          </p:nvPr>
        </p:nvSpPr>
        <p:spPr>
          <a:xfrm>
            <a:off x="1581150" y="4494775"/>
            <a:ext cx="28383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#HIREDonHandshake</a:t>
            </a:r>
            <a:endParaRPr sz="2000"/>
          </a:p>
        </p:txBody>
      </p:sp>
      <p:pic>
        <p:nvPicPr>
          <p:cNvPr id="187" name="Google Shape;18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1675" y="1034050"/>
            <a:ext cx="3782869" cy="389182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8" name="Google Shape;188;p24"/>
          <p:cNvSpPr txBox="1">
            <a:spLocks noGrp="1"/>
          </p:cNvSpPr>
          <p:nvPr>
            <p:ph type="body" idx="2"/>
          </p:nvPr>
        </p:nvSpPr>
        <p:spPr>
          <a:xfrm>
            <a:off x="228600" y="899650"/>
            <a:ext cx="4740000" cy="3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highlight>
                  <a:srgbClr val="FFFFFF"/>
                </a:highlight>
              </a:rPr>
              <a:t>Add in details about yourself as a student</a:t>
            </a:r>
            <a:endParaRPr sz="1200">
              <a:highlight>
                <a:srgbClr val="FFFFFF"/>
              </a:highlight>
            </a:endParaRPr>
          </a:p>
          <a:p>
            <a:pPr marL="9144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200">
              <a:highlight>
                <a:srgbClr val="FFFFFF"/>
              </a:highlight>
            </a:endParaRPr>
          </a:p>
          <a:p>
            <a:pPr marL="457200" lvl="0" indent="-304800" algn="l" rtl="0">
              <a:spcBef>
                <a:spcPts val="30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highlight>
                  <a:srgbClr val="FFFFFF"/>
                </a:highlight>
              </a:rPr>
              <a:t>The more details provided, the more specific employer &amp; job information you will receive </a:t>
            </a:r>
            <a:endParaRPr sz="1200">
              <a:highlight>
                <a:srgbClr val="FFFFFF"/>
              </a:highlight>
            </a:endParaRPr>
          </a:p>
          <a:p>
            <a:pPr marL="91440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FFFFFF"/>
                </a:highlight>
              </a:rPr>
              <a:t> </a:t>
            </a:r>
            <a:endParaRPr sz="1200">
              <a:highlight>
                <a:srgbClr val="FFFFFF"/>
              </a:highlight>
            </a:endParaRPr>
          </a:p>
          <a:p>
            <a:pPr marL="457200" lvl="0" indent="-304800" algn="l" rtl="0">
              <a:spcBef>
                <a:spcPts val="30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highlight>
                  <a:srgbClr val="FFFFFF"/>
                </a:highlight>
              </a:rPr>
              <a:t>OPTIONAL - Click “Continue”</a:t>
            </a:r>
            <a:endParaRPr sz="1200">
              <a:highlight>
                <a:srgbClr val="FFFFFF"/>
              </a:highlight>
            </a:endParaRPr>
          </a:p>
          <a:p>
            <a:pPr marL="9144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200">
              <a:highlight>
                <a:srgbClr val="FFFFFF"/>
              </a:highlight>
            </a:endParaRPr>
          </a:p>
          <a:p>
            <a:pPr marL="457200" lvl="0" indent="-304800" algn="l" rtl="0">
              <a:spcBef>
                <a:spcPts val="30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highlight>
                  <a:srgbClr val="FFFFFF"/>
                </a:highlight>
              </a:rPr>
              <a:t>Can be changed in your profile later at any point</a:t>
            </a:r>
            <a:endParaRPr sz="1200">
              <a:highlight>
                <a:srgbClr val="FFFFFF"/>
              </a:highlight>
            </a:endParaRPr>
          </a:p>
          <a:p>
            <a:pPr marL="9144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200">
              <a:highlight>
                <a:srgbClr val="FFFFFF"/>
              </a:highlight>
            </a:endParaRPr>
          </a:p>
          <a:p>
            <a:pPr marL="457200" lvl="0" indent="-304800" algn="l" rtl="0">
              <a:spcBef>
                <a:spcPts val="300"/>
              </a:spcBef>
              <a:spcAft>
                <a:spcPts val="0"/>
              </a:spcAft>
              <a:buSzPts val="1200"/>
              <a:buChar char="●"/>
            </a:pPr>
            <a:r>
              <a:rPr lang="en" sz="1200" b="1" i="1">
                <a:highlight>
                  <a:srgbClr val="FFFFFF"/>
                </a:highlight>
              </a:rPr>
              <a:t>About You</a:t>
            </a:r>
            <a:r>
              <a:rPr lang="en" sz="1200">
                <a:highlight>
                  <a:srgbClr val="FFFFFF"/>
                </a:highlight>
              </a:rPr>
              <a:t> - Demographics, Background, Skills, Coursework, GPA, Clubs, Employment history</a:t>
            </a:r>
            <a:endParaRPr sz="1200">
              <a:highlight>
                <a:srgbClr val="FFFFFF"/>
              </a:highlight>
            </a:endParaRPr>
          </a:p>
          <a:p>
            <a:pPr marL="9144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200">
              <a:highlight>
                <a:srgbClr val="FFFFFF"/>
              </a:highlight>
            </a:endParaRPr>
          </a:p>
          <a:p>
            <a:pPr marL="457200" lvl="0" indent="-304800" algn="l" rtl="0">
              <a:spcBef>
                <a:spcPts val="300"/>
              </a:spcBef>
              <a:spcAft>
                <a:spcPts val="0"/>
              </a:spcAft>
              <a:buSzPts val="1200"/>
              <a:buChar char="●"/>
            </a:pPr>
            <a:r>
              <a:rPr lang="en" sz="1200" b="1" i="1">
                <a:highlight>
                  <a:srgbClr val="FFFFFF"/>
                </a:highlight>
              </a:rPr>
              <a:t>About Work</a:t>
            </a:r>
            <a:r>
              <a:rPr lang="en" sz="1200">
                <a:highlight>
                  <a:srgbClr val="FFFFFF"/>
                </a:highlight>
              </a:rPr>
              <a:t> - Type of Job, Where to Work, Industries, Employer Traits, Types of Jobs</a:t>
            </a:r>
            <a:endParaRPr sz="1200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 txBox="1">
            <a:spLocks noGrp="1"/>
          </p:cNvSpPr>
          <p:nvPr>
            <p:ph type="title"/>
          </p:nvPr>
        </p:nvSpPr>
        <p:spPr>
          <a:xfrm>
            <a:off x="276225" y="242775"/>
            <a:ext cx="78360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Handshake Account Setup - Profile Details</a:t>
            </a:r>
            <a:endParaRPr/>
          </a:p>
        </p:txBody>
      </p:sp>
      <p:sp>
        <p:nvSpPr>
          <p:cNvPr id="194" name="Google Shape;194;p25"/>
          <p:cNvSpPr/>
          <p:nvPr/>
        </p:nvSpPr>
        <p:spPr>
          <a:xfrm>
            <a:off x="85800" y="4515300"/>
            <a:ext cx="1266900" cy="53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5" name="Google Shape;19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000" y="4419601"/>
            <a:ext cx="1327492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5"/>
          <p:cNvSpPr txBox="1">
            <a:spLocks noGrp="1"/>
          </p:cNvSpPr>
          <p:nvPr>
            <p:ph type="title"/>
          </p:nvPr>
        </p:nvSpPr>
        <p:spPr>
          <a:xfrm>
            <a:off x="1581150" y="4494775"/>
            <a:ext cx="28383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#HIREDonHandshake</a:t>
            </a:r>
            <a:endParaRPr sz="2000"/>
          </a:p>
        </p:txBody>
      </p:sp>
      <p:pic>
        <p:nvPicPr>
          <p:cNvPr id="197" name="Google Shape;19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9492" y="947300"/>
            <a:ext cx="6265370" cy="331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Handshake Brand 2.0">
  <a:themeElements>
    <a:clrScheme name="Simple Light">
      <a:dk1>
        <a:srgbClr val="000000"/>
      </a:dk1>
      <a:lt1>
        <a:srgbClr val="FFFFFF"/>
      </a:lt1>
      <a:dk2>
        <a:srgbClr val="949599"/>
      </a:dk2>
      <a:lt2>
        <a:srgbClr val="F1F1F3"/>
      </a:lt2>
      <a:accent1>
        <a:srgbClr val="FF2A40"/>
      </a:accent1>
      <a:accent2>
        <a:srgbClr val="D3FB52"/>
      </a:accent2>
      <a:accent3>
        <a:srgbClr val="9B53F6"/>
      </a:accent3>
      <a:accent4>
        <a:srgbClr val="7AF3FF"/>
      </a:accent4>
      <a:accent5>
        <a:srgbClr val="FF3CE6"/>
      </a:accent5>
      <a:accent6>
        <a:srgbClr val="FBFF38"/>
      </a:accent6>
      <a:hlink>
        <a:srgbClr val="FF2A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382</Words>
  <Application>Microsoft Office PowerPoint</Application>
  <PresentationFormat>On-screen Show (16:9)</PresentationFormat>
  <Paragraphs>61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Inter SemiBold</vt:lpstr>
      <vt:lpstr>Big Shoulders Display</vt:lpstr>
      <vt:lpstr>Arial</vt:lpstr>
      <vt:lpstr>Inter Medium</vt:lpstr>
      <vt:lpstr>Inter</vt:lpstr>
      <vt:lpstr>Big Shoulders Display SemiBold</vt:lpstr>
      <vt:lpstr>Handshake Brand 2.0</vt:lpstr>
      <vt:lpstr>PowerPoint Presentation</vt:lpstr>
      <vt:lpstr>Handshake  is the #1 way college students find jobs</vt:lpstr>
      <vt:lpstr>Get Started with Handshake</vt:lpstr>
      <vt:lpstr>Handshake Activation Email</vt:lpstr>
      <vt:lpstr>Handshake Activation Email</vt:lpstr>
      <vt:lpstr>Handshake Account Setup - Education</vt:lpstr>
      <vt:lpstr>Handshake Account Setup - Profile Visibility</vt:lpstr>
      <vt:lpstr>Handshake Account Setup - Profile Details</vt:lpstr>
      <vt:lpstr>Handshake Account Setup - Profile Details</vt:lpstr>
      <vt:lpstr>Login to Handshake</vt:lpstr>
      <vt:lpstr>Share with your students: Encourage them to active or create a free account  Encourage your career industry connections &amp; employers to post jobs and internships   Create a course or extra credit assignment using this platform  Use your test student account to share job/internship opportunities with your students - Receive notifications  With your support, it creates a campus culture where career is everywhere</vt:lpstr>
      <vt:lpstr>#HIREDonHandshake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SDCCD</dc:creator>
  <cp:lastModifiedBy>Ailene Crakes</cp:lastModifiedBy>
  <cp:revision>1</cp:revision>
  <dcterms:modified xsi:type="dcterms:W3CDTF">2023-02-08T17:51:37Z</dcterms:modified>
</cp:coreProperties>
</file>