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Open Sauce" pitchFamily="2" charset="77"/>
      <p:regular r:id="rId14"/>
    </p:embeddedFont>
    <p:embeddedFont>
      <p:font typeface="Open Sauce Bold" pitchFamily="2" charset="77"/>
      <p:regular r:id="rId15"/>
      <p:bold r:id="rId16"/>
    </p:embeddedFont>
    <p:embeddedFont>
      <p:font typeface="Open Sauce Italics" pitchFamily="2" charset="77"/>
      <p:regular r:id="rId17"/>
      <p:italic r:id="rId18"/>
    </p:embeddedFont>
    <p:embeddedFont>
      <p:font typeface="Roca One" pitchFamily="2" charset="77"/>
      <p:regular r:id="rId19"/>
    </p:embeddedFont>
    <p:embeddedFont>
      <p:font typeface="Roca One Bold" pitchFamily="2" charset="77"/>
      <p:regular r:id="rId20"/>
      <p:bold r:id="rId21"/>
    </p:embeddedFont>
    <p:embeddedFont>
      <p:font typeface="Roca One Ultra-Bold" pitchFamily="2" charset="77"/>
      <p:regular r:id="rId22"/>
      <p:bold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4628" autoAdjust="0"/>
  </p:normalViewPr>
  <p:slideViewPr>
    <p:cSldViewPr>
      <p:cViewPr varScale="1">
        <p:scale>
          <a:sx n="76" d="100"/>
          <a:sy n="76" d="100"/>
        </p:scale>
        <p:origin x="424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sv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7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5.svg"/><Relationship Id="rId5" Type="http://schemas.openxmlformats.org/officeDocument/2006/relationships/image" Target="../media/image21.svg"/><Relationship Id="rId10" Type="http://schemas.openxmlformats.org/officeDocument/2006/relationships/image" Target="../media/image24.png"/><Relationship Id="rId4" Type="http://schemas.openxmlformats.org/officeDocument/2006/relationships/image" Target="../media/image20.png"/><Relationship Id="rId9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hyperlink" Target="https://indd.adobe.com/view/7fd54417-f0b8-416d-bc4f-ad7077463ff7" TargetMode="External"/><Relationship Id="rId4" Type="http://schemas.openxmlformats.org/officeDocument/2006/relationships/image" Target="../media/image1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30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indd.adobe.com/view/7fd54417-f0b8-416d-bc4f-ad7077463ff7" TargetMode="External"/><Relationship Id="rId3" Type="http://schemas.openxmlformats.org/officeDocument/2006/relationships/image" Target="../media/image30.svg"/><Relationship Id="rId7" Type="http://schemas.openxmlformats.org/officeDocument/2006/relationships/image" Target="../media/image14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227215" y="-628442"/>
            <a:ext cx="6863919" cy="11317185"/>
          </a:xfrm>
          <a:custGeom>
            <a:avLst/>
            <a:gdLst/>
            <a:ahLst/>
            <a:cxnLst/>
            <a:rect l="l" t="t" r="r" b="b"/>
            <a:pathLst>
              <a:path w="6863919" h="11317185">
                <a:moveTo>
                  <a:pt x="0" y="0"/>
                </a:moveTo>
                <a:lnTo>
                  <a:pt x="6863919" y="0"/>
                </a:lnTo>
                <a:lnTo>
                  <a:pt x="6863919" y="11317185"/>
                </a:lnTo>
                <a:lnTo>
                  <a:pt x="0" y="113171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364953" y="-628442"/>
            <a:ext cx="7648793" cy="11045189"/>
          </a:xfrm>
          <a:custGeom>
            <a:avLst/>
            <a:gdLst/>
            <a:ahLst/>
            <a:cxnLst/>
            <a:rect l="l" t="t" r="r" b="b"/>
            <a:pathLst>
              <a:path w="7648793" h="11045189">
                <a:moveTo>
                  <a:pt x="0" y="0"/>
                </a:moveTo>
                <a:lnTo>
                  <a:pt x="7648794" y="0"/>
                </a:lnTo>
                <a:lnTo>
                  <a:pt x="7648794" y="11045189"/>
                </a:lnTo>
                <a:lnTo>
                  <a:pt x="0" y="110451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5199108" y="1028700"/>
            <a:ext cx="2060192" cy="2060192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47625" cap="sq">
              <a:solidFill>
                <a:srgbClr val="FFAF00"/>
              </a:solidFill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028700" y="831425"/>
            <a:ext cx="5636458" cy="479099"/>
          </a:xfrm>
          <a:custGeom>
            <a:avLst/>
            <a:gdLst/>
            <a:ahLst/>
            <a:cxnLst/>
            <a:rect l="l" t="t" r="r" b="b"/>
            <a:pathLst>
              <a:path w="5636458" h="479099">
                <a:moveTo>
                  <a:pt x="0" y="0"/>
                </a:moveTo>
                <a:lnTo>
                  <a:pt x="5636458" y="0"/>
                </a:lnTo>
                <a:lnTo>
                  <a:pt x="5636458" y="479099"/>
                </a:lnTo>
                <a:lnTo>
                  <a:pt x="0" y="47909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028700" y="3287545"/>
            <a:ext cx="8115300" cy="1885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14999"/>
              </a:lnSpc>
              <a:spcBef>
                <a:spcPct val="0"/>
              </a:spcBef>
            </a:pPr>
            <a:r>
              <a:rPr lang="en-US" sz="12499">
                <a:solidFill>
                  <a:srgbClr val="3C7F72"/>
                </a:solidFill>
                <a:latin typeface="Roca One Ultra-Bold"/>
              </a:rPr>
              <a:t>Mesa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5091592"/>
            <a:ext cx="8923413" cy="14255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000"/>
              </a:lnSpc>
            </a:pPr>
            <a:r>
              <a:rPr lang="en-US" sz="12500">
                <a:solidFill>
                  <a:srgbClr val="D34A24"/>
                </a:solidFill>
                <a:latin typeface="Roca One"/>
              </a:rPr>
              <a:t>Launchpad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6668736"/>
            <a:ext cx="8610382" cy="490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Open Sauce Italics"/>
              </a:rPr>
              <a:t>-Presenter: Karla Trutna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5445473" y="1652777"/>
            <a:ext cx="1567462" cy="7644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45"/>
              </a:lnSpc>
            </a:pPr>
            <a:r>
              <a:rPr lang="en-US" sz="2199" spc="1627">
                <a:solidFill>
                  <a:srgbClr val="000000"/>
                </a:solidFill>
                <a:latin typeface="Open Sauce Bold"/>
              </a:rPr>
              <a:t>20</a:t>
            </a:r>
          </a:p>
          <a:p>
            <a:pPr marL="0" lvl="0" indent="0" algn="ctr">
              <a:lnSpc>
                <a:spcPts val="3145"/>
              </a:lnSpc>
            </a:pPr>
            <a:r>
              <a:rPr lang="en-US" sz="2199" spc="1627">
                <a:solidFill>
                  <a:srgbClr val="000000"/>
                </a:solidFill>
                <a:latin typeface="Open Sauce Bold"/>
              </a:rPr>
              <a:t>25</a:t>
            </a:r>
          </a:p>
        </p:txBody>
      </p:sp>
      <p:sp>
        <p:nvSpPr>
          <p:cNvPr id="12" name="Freeform 12"/>
          <p:cNvSpPr/>
          <p:nvPr/>
        </p:nvSpPr>
        <p:spPr>
          <a:xfrm>
            <a:off x="742291" y="5860783"/>
            <a:ext cx="293279" cy="293279"/>
          </a:xfrm>
          <a:custGeom>
            <a:avLst/>
            <a:gdLst/>
            <a:ahLst/>
            <a:cxnLst/>
            <a:rect l="l" t="t" r="r" b="b"/>
            <a:pathLst>
              <a:path w="293279" h="293279">
                <a:moveTo>
                  <a:pt x="0" y="0"/>
                </a:moveTo>
                <a:lnTo>
                  <a:pt x="293279" y="0"/>
                </a:lnTo>
                <a:lnTo>
                  <a:pt x="293279" y="293279"/>
                </a:lnTo>
                <a:lnTo>
                  <a:pt x="0" y="29327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331677" y="-108708"/>
            <a:ext cx="10563275" cy="10621209"/>
          </a:xfrm>
          <a:custGeom>
            <a:avLst/>
            <a:gdLst/>
            <a:ahLst/>
            <a:cxnLst/>
            <a:rect l="l" t="t" r="r" b="b"/>
            <a:pathLst>
              <a:path w="10563275" h="10621209">
                <a:moveTo>
                  <a:pt x="0" y="0"/>
                </a:moveTo>
                <a:lnTo>
                  <a:pt x="10563275" y="0"/>
                </a:lnTo>
                <a:lnTo>
                  <a:pt x="10563275" y="10621209"/>
                </a:lnTo>
                <a:lnTo>
                  <a:pt x="0" y="106212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484054" y="1197738"/>
            <a:ext cx="2060192" cy="2060192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107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8932579" y="954874"/>
            <a:ext cx="5985250" cy="8774479"/>
            <a:chOff x="0" y="0"/>
            <a:chExt cx="1576362" cy="231097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576362" cy="2310974"/>
            </a:xfrm>
            <a:custGeom>
              <a:avLst/>
              <a:gdLst/>
              <a:ahLst/>
              <a:cxnLst/>
              <a:rect l="l" t="t" r="r" b="b"/>
              <a:pathLst>
                <a:path w="1576362" h="2310974">
                  <a:moveTo>
                    <a:pt x="0" y="0"/>
                  </a:moveTo>
                  <a:lnTo>
                    <a:pt x="1576362" y="0"/>
                  </a:lnTo>
                  <a:lnTo>
                    <a:pt x="1576362" y="2310974"/>
                  </a:lnTo>
                  <a:lnTo>
                    <a:pt x="0" y="2310974"/>
                  </a:lnTo>
                  <a:close/>
                </a:path>
              </a:pathLst>
            </a:custGeom>
            <a:solidFill>
              <a:srgbClr val="FFC107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1576362" cy="23585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266902" y="1197738"/>
            <a:ext cx="5316604" cy="8229600"/>
            <a:chOff x="0" y="0"/>
            <a:chExt cx="7088806" cy="10972800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4"/>
            <a:srcRect t="323" b="323"/>
            <a:stretch>
              <a:fillRect/>
            </a:stretch>
          </p:blipFill>
          <p:spPr>
            <a:xfrm>
              <a:off x="0" y="0"/>
              <a:ext cx="7088806" cy="10972800"/>
            </a:xfrm>
            <a:prstGeom prst="rect">
              <a:avLst/>
            </a:prstGeom>
          </p:spPr>
        </p:pic>
      </p:grpSp>
      <p:sp>
        <p:nvSpPr>
          <p:cNvPr id="11" name="Freeform 11"/>
          <p:cNvSpPr/>
          <p:nvPr/>
        </p:nvSpPr>
        <p:spPr>
          <a:xfrm>
            <a:off x="10139362" y="631624"/>
            <a:ext cx="3033220" cy="794152"/>
          </a:xfrm>
          <a:custGeom>
            <a:avLst/>
            <a:gdLst/>
            <a:ahLst/>
            <a:cxnLst/>
            <a:rect l="l" t="t" r="r" b="b"/>
            <a:pathLst>
              <a:path w="3033220" h="794152">
                <a:moveTo>
                  <a:pt x="0" y="0"/>
                </a:moveTo>
                <a:lnTo>
                  <a:pt x="3033219" y="0"/>
                </a:lnTo>
                <a:lnTo>
                  <a:pt x="3033219" y="794152"/>
                </a:lnTo>
                <a:lnTo>
                  <a:pt x="0" y="79415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17579202" y="8095113"/>
            <a:ext cx="1163187" cy="1163187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34A24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17857245" y="8509837"/>
            <a:ext cx="345030" cy="333738"/>
          </a:xfrm>
          <a:custGeom>
            <a:avLst/>
            <a:gdLst/>
            <a:ahLst/>
            <a:cxnLst/>
            <a:rect l="l" t="t" r="r" b="b"/>
            <a:pathLst>
              <a:path w="345030" h="333738">
                <a:moveTo>
                  <a:pt x="0" y="0"/>
                </a:moveTo>
                <a:lnTo>
                  <a:pt x="345030" y="0"/>
                </a:lnTo>
                <a:lnTo>
                  <a:pt x="345030" y="333738"/>
                </a:lnTo>
                <a:lnTo>
                  <a:pt x="0" y="33373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1097400" y="1838705"/>
            <a:ext cx="7697952" cy="1171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9240"/>
              </a:lnSpc>
              <a:spcBef>
                <a:spcPct val="0"/>
              </a:spcBef>
            </a:pPr>
            <a:r>
              <a:rPr lang="en-US" sz="7700">
                <a:solidFill>
                  <a:srgbClr val="D34A24"/>
                </a:solidFill>
                <a:latin typeface="Roca One Ultra-Bold"/>
              </a:rPr>
              <a:t>Mesa Viewbook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97400" y="3752049"/>
            <a:ext cx="7697952" cy="568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00"/>
              </a:lnSpc>
            </a:pPr>
            <a:r>
              <a:rPr lang="en-US" sz="2500">
                <a:solidFill>
                  <a:srgbClr val="000000"/>
                </a:solidFill>
                <a:latin typeface="Open Sauce"/>
              </a:rPr>
              <a:t>1.) Outreach needed a marketing piece that could highlight Mesa’s amazing Career Education (CE) programs. </a:t>
            </a:r>
          </a:p>
          <a:p>
            <a:pPr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Open Sauce"/>
            </a:endParaRPr>
          </a:p>
          <a:p>
            <a:pPr>
              <a:lnSpc>
                <a:spcPts val="3500"/>
              </a:lnSpc>
            </a:pPr>
            <a:r>
              <a:rPr lang="en-US" sz="2500">
                <a:solidFill>
                  <a:srgbClr val="000000"/>
                </a:solidFill>
                <a:latin typeface="Open Sauce"/>
              </a:rPr>
              <a:t>2.)  This marketing piece would be shared with all of our prospective students (including international students), families, and community members.</a:t>
            </a:r>
          </a:p>
          <a:p>
            <a:pPr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Open Sauce"/>
            </a:endParaRPr>
          </a:p>
          <a:p>
            <a:pPr>
              <a:lnSpc>
                <a:spcPts val="3500"/>
              </a:lnSpc>
            </a:pPr>
            <a:r>
              <a:rPr lang="en-US" sz="2500">
                <a:solidFill>
                  <a:srgbClr val="000000"/>
                </a:solidFill>
                <a:latin typeface="Open Sauce"/>
              </a:rPr>
              <a:t>3.)  We wanted to present Mesa’s career exploration tool.</a:t>
            </a:r>
          </a:p>
          <a:p>
            <a:pPr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Open Sauce"/>
            </a:endParaRPr>
          </a:p>
          <a:p>
            <a:pPr marL="0" lvl="0" indent="0" algn="l">
              <a:lnSpc>
                <a:spcPts val="3500"/>
              </a:lnSpc>
              <a:spcBef>
                <a:spcPct val="0"/>
              </a:spcBef>
            </a:pPr>
            <a:endParaRPr lang="en-US" sz="2500">
              <a:solidFill>
                <a:srgbClr val="000000"/>
              </a:solidFill>
              <a:latin typeface="Open Sauce"/>
            </a:endParaRPr>
          </a:p>
        </p:txBody>
      </p:sp>
      <p:sp>
        <p:nvSpPr>
          <p:cNvPr id="18" name="TextBox 18"/>
          <p:cNvSpPr txBox="1"/>
          <p:nvPr/>
        </p:nvSpPr>
        <p:spPr>
          <a:xfrm rot="-1822789">
            <a:off x="326374" y="1376079"/>
            <a:ext cx="1792595" cy="7789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79"/>
              </a:lnSpc>
              <a:spcBef>
                <a:spcPct val="0"/>
              </a:spcBef>
            </a:pPr>
            <a:r>
              <a:rPr lang="en-US" sz="2199" spc="512">
                <a:solidFill>
                  <a:srgbClr val="000000"/>
                </a:solidFill>
                <a:latin typeface="Open Sauce Bold"/>
              </a:rPr>
              <a:t>NEED FOR</a:t>
            </a:r>
          </a:p>
        </p:txBody>
      </p:sp>
    </p:spTree>
  </p:cSld>
  <p:clrMapOvr>
    <a:masterClrMapping/>
  </p:clrMapOvr>
  <p:transition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4A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623432" y="-206158"/>
            <a:ext cx="14022379" cy="11331378"/>
            <a:chOff x="0" y="0"/>
            <a:chExt cx="3693137" cy="298439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93137" cy="2984396"/>
            </a:xfrm>
            <a:custGeom>
              <a:avLst/>
              <a:gdLst/>
              <a:ahLst/>
              <a:cxnLst/>
              <a:rect l="l" t="t" r="r" b="b"/>
              <a:pathLst>
                <a:path w="3693137" h="2984396">
                  <a:moveTo>
                    <a:pt x="0" y="0"/>
                  </a:moveTo>
                  <a:lnTo>
                    <a:pt x="3693137" y="0"/>
                  </a:lnTo>
                  <a:lnTo>
                    <a:pt x="3693137" y="2984396"/>
                  </a:lnTo>
                  <a:lnTo>
                    <a:pt x="0" y="2984396"/>
                  </a:lnTo>
                  <a:close/>
                </a:path>
              </a:pathLst>
            </a:custGeom>
            <a:solidFill>
              <a:srgbClr val="FFFBE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3693137" cy="30605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1028700"/>
            <a:ext cx="5316604" cy="8229600"/>
            <a:chOff x="0" y="0"/>
            <a:chExt cx="7088806" cy="10972800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/>
            <a:srcRect l="28943" r="28943"/>
            <a:stretch>
              <a:fillRect/>
            </a:stretch>
          </p:blipFill>
          <p:spPr>
            <a:xfrm>
              <a:off x="0" y="0"/>
              <a:ext cx="7088806" cy="10972800"/>
            </a:xfrm>
            <a:prstGeom prst="rect">
              <a:avLst/>
            </a:prstGeom>
          </p:spPr>
        </p:pic>
      </p:grpSp>
      <p:grpSp>
        <p:nvGrpSpPr>
          <p:cNvPr id="7" name="Group 7"/>
          <p:cNvGrpSpPr/>
          <p:nvPr/>
        </p:nvGrpSpPr>
        <p:grpSpPr>
          <a:xfrm>
            <a:off x="17560152" y="8095113"/>
            <a:ext cx="1163187" cy="1163187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34A24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0407926" y="584820"/>
            <a:ext cx="2060192" cy="2060192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107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7075731" y="1930637"/>
            <a:ext cx="10183569" cy="1428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11279"/>
              </a:lnSpc>
              <a:spcBef>
                <a:spcPct val="0"/>
              </a:spcBef>
            </a:pPr>
            <a:r>
              <a:rPr lang="en-US" sz="9399">
                <a:solidFill>
                  <a:srgbClr val="3C7F72"/>
                </a:solidFill>
                <a:latin typeface="Roca One Ultra-Bold"/>
              </a:rPr>
              <a:t>PROPOSAL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075731" y="5095875"/>
            <a:ext cx="10781513" cy="2174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00"/>
              </a:lnSpc>
            </a:pPr>
            <a:r>
              <a:rPr lang="en-US" sz="2500">
                <a:solidFill>
                  <a:srgbClr val="000000"/>
                </a:solidFill>
                <a:latin typeface="Open Sauce"/>
              </a:rPr>
              <a:t>1.)  A funding proposal was submitted to Regional CTE Pathway Navigation (May 2021) and it was approved. </a:t>
            </a:r>
          </a:p>
          <a:p>
            <a:pPr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Open Sauce"/>
            </a:endParaRPr>
          </a:p>
          <a:p>
            <a:pPr>
              <a:lnSpc>
                <a:spcPts val="3500"/>
              </a:lnSpc>
            </a:pPr>
            <a:r>
              <a:rPr lang="en-US" sz="2500">
                <a:solidFill>
                  <a:srgbClr val="000000"/>
                </a:solidFill>
                <a:latin typeface="Open Sauce"/>
              </a:rPr>
              <a:t>2.)  Claudia Estrada Howell, Shawn Fawcett, and Alex Berry approved. </a:t>
            </a:r>
          </a:p>
          <a:p>
            <a:pPr marL="0" lvl="0" indent="0" algn="l">
              <a:lnSpc>
                <a:spcPts val="3500"/>
              </a:lnSpc>
              <a:spcBef>
                <a:spcPct val="0"/>
              </a:spcBef>
            </a:pPr>
            <a:endParaRPr lang="en-US" sz="2500">
              <a:solidFill>
                <a:srgbClr val="000000"/>
              </a:solidFill>
              <a:latin typeface="Open Sauce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7075731" y="3359387"/>
            <a:ext cx="10183569" cy="971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840"/>
              </a:lnSpc>
              <a:spcBef>
                <a:spcPct val="0"/>
              </a:spcBef>
            </a:pPr>
            <a:r>
              <a:rPr lang="en-US" sz="3200">
                <a:solidFill>
                  <a:srgbClr val="D34A24"/>
                </a:solidFill>
                <a:latin typeface="Roca One"/>
              </a:rPr>
              <a:t>Mesa Pathways: Onboarding and Career Exploration (OCE)</a:t>
            </a:r>
          </a:p>
        </p:txBody>
      </p:sp>
      <p:sp>
        <p:nvSpPr>
          <p:cNvPr id="16" name="TextBox 16"/>
          <p:cNvSpPr txBox="1"/>
          <p:nvPr/>
        </p:nvSpPr>
        <p:spPr>
          <a:xfrm rot="2570800">
            <a:off x="11018673" y="870359"/>
            <a:ext cx="1595637" cy="697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80"/>
              </a:lnSpc>
            </a:pPr>
            <a:r>
              <a:rPr lang="en-US" sz="2200" spc="250">
                <a:solidFill>
                  <a:srgbClr val="000000"/>
                </a:solidFill>
                <a:latin typeface="Open Sauce Bold"/>
              </a:rPr>
              <a:t>1ST STEP</a:t>
            </a:r>
          </a:p>
          <a:p>
            <a:pPr marL="0" lvl="0" indent="0" algn="l">
              <a:lnSpc>
                <a:spcPts val="3080"/>
              </a:lnSpc>
              <a:spcBef>
                <a:spcPct val="0"/>
              </a:spcBef>
            </a:pPr>
            <a:endParaRPr lang="en-US" sz="2200" spc="250">
              <a:solidFill>
                <a:srgbClr val="000000"/>
              </a:solidFill>
              <a:latin typeface="Open Sauce Bold"/>
            </a:endParaRPr>
          </a:p>
        </p:txBody>
      </p:sp>
      <p:sp>
        <p:nvSpPr>
          <p:cNvPr id="17" name="Freeform 17"/>
          <p:cNvSpPr/>
          <p:nvPr/>
        </p:nvSpPr>
        <p:spPr>
          <a:xfrm>
            <a:off x="2170392" y="790882"/>
            <a:ext cx="3033220" cy="794152"/>
          </a:xfrm>
          <a:custGeom>
            <a:avLst/>
            <a:gdLst/>
            <a:ahLst/>
            <a:cxnLst/>
            <a:rect l="l" t="t" r="r" b="b"/>
            <a:pathLst>
              <a:path w="3033220" h="794152">
                <a:moveTo>
                  <a:pt x="0" y="0"/>
                </a:moveTo>
                <a:lnTo>
                  <a:pt x="3033220" y="0"/>
                </a:lnTo>
                <a:lnTo>
                  <a:pt x="3033220" y="794152"/>
                </a:lnTo>
                <a:lnTo>
                  <a:pt x="0" y="79415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7857245" y="8509837"/>
            <a:ext cx="345030" cy="333738"/>
          </a:xfrm>
          <a:custGeom>
            <a:avLst/>
            <a:gdLst/>
            <a:ahLst/>
            <a:cxnLst/>
            <a:rect l="l" t="t" r="r" b="b"/>
            <a:pathLst>
              <a:path w="345030" h="333738">
                <a:moveTo>
                  <a:pt x="0" y="0"/>
                </a:moveTo>
                <a:lnTo>
                  <a:pt x="345030" y="0"/>
                </a:lnTo>
                <a:lnTo>
                  <a:pt x="345030" y="333738"/>
                </a:lnTo>
                <a:lnTo>
                  <a:pt x="0" y="33373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>
    <p:circl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363551" y="6342695"/>
            <a:ext cx="12641139" cy="1692464"/>
            <a:chOff x="0" y="0"/>
            <a:chExt cx="4283331" cy="57347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83331" cy="573476"/>
            </a:xfrm>
            <a:custGeom>
              <a:avLst/>
              <a:gdLst/>
              <a:ahLst/>
              <a:cxnLst/>
              <a:rect l="l" t="t" r="r" b="b"/>
              <a:pathLst>
                <a:path w="4283331" h="573476">
                  <a:moveTo>
                    <a:pt x="31847" y="0"/>
                  </a:moveTo>
                  <a:lnTo>
                    <a:pt x="4251484" y="0"/>
                  </a:lnTo>
                  <a:cubicBezTo>
                    <a:pt x="4269073" y="0"/>
                    <a:pt x="4283331" y="14258"/>
                    <a:pt x="4283331" y="31847"/>
                  </a:cubicBezTo>
                  <a:lnTo>
                    <a:pt x="4283331" y="541629"/>
                  </a:lnTo>
                  <a:cubicBezTo>
                    <a:pt x="4283331" y="550075"/>
                    <a:pt x="4279976" y="558175"/>
                    <a:pt x="4274003" y="564148"/>
                  </a:cubicBezTo>
                  <a:cubicBezTo>
                    <a:pt x="4268031" y="570120"/>
                    <a:pt x="4259931" y="573476"/>
                    <a:pt x="4251484" y="573476"/>
                  </a:cubicBezTo>
                  <a:lnTo>
                    <a:pt x="31847" y="573476"/>
                  </a:lnTo>
                  <a:cubicBezTo>
                    <a:pt x="14258" y="573476"/>
                    <a:pt x="0" y="559217"/>
                    <a:pt x="0" y="541629"/>
                  </a:cubicBezTo>
                  <a:lnTo>
                    <a:pt x="0" y="31847"/>
                  </a:lnTo>
                  <a:cubicBezTo>
                    <a:pt x="0" y="14258"/>
                    <a:pt x="14258" y="0"/>
                    <a:pt x="31847" y="0"/>
                  </a:cubicBezTo>
                  <a:close/>
                </a:path>
              </a:pathLst>
            </a:custGeom>
            <a:solidFill>
              <a:srgbClr val="FFC10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4283331" cy="5734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852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213871" y="-514350"/>
            <a:ext cx="18942262" cy="4413458"/>
            <a:chOff x="0" y="0"/>
            <a:chExt cx="4988909" cy="116239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988909" cy="1162392"/>
            </a:xfrm>
            <a:custGeom>
              <a:avLst/>
              <a:gdLst/>
              <a:ahLst/>
              <a:cxnLst/>
              <a:rect l="l" t="t" r="r" b="b"/>
              <a:pathLst>
                <a:path w="4988909" h="1162392">
                  <a:moveTo>
                    <a:pt x="0" y="0"/>
                  </a:moveTo>
                  <a:lnTo>
                    <a:pt x="4988909" y="0"/>
                  </a:lnTo>
                  <a:lnTo>
                    <a:pt x="4988909" y="1162392"/>
                  </a:lnTo>
                  <a:lnTo>
                    <a:pt x="0" y="1162392"/>
                  </a:lnTo>
                  <a:close/>
                </a:path>
              </a:pathLst>
            </a:custGeom>
            <a:solidFill>
              <a:srgbClr val="3C7F72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4988909" cy="12100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-5400000">
            <a:off x="2346894" y="1213485"/>
            <a:ext cx="2082669" cy="7204201"/>
          </a:xfrm>
          <a:custGeom>
            <a:avLst/>
            <a:gdLst/>
            <a:ahLst/>
            <a:cxnLst/>
            <a:rect l="l" t="t" r="r" b="b"/>
            <a:pathLst>
              <a:path w="2082669" h="7204201">
                <a:moveTo>
                  <a:pt x="0" y="0"/>
                </a:moveTo>
                <a:lnTo>
                  <a:pt x="2082669" y="0"/>
                </a:lnTo>
                <a:lnTo>
                  <a:pt x="2082669" y="7204200"/>
                </a:lnTo>
                <a:lnTo>
                  <a:pt x="0" y="72042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5400000">
            <a:off x="9320250" y="1213485"/>
            <a:ext cx="2082669" cy="7204201"/>
          </a:xfrm>
          <a:custGeom>
            <a:avLst/>
            <a:gdLst/>
            <a:ahLst/>
            <a:cxnLst/>
            <a:rect l="l" t="t" r="r" b="b"/>
            <a:pathLst>
              <a:path w="2082669" h="7204201">
                <a:moveTo>
                  <a:pt x="0" y="0"/>
                </a:moveTo>
                <a:lnTo>
                  <a:pt x="2082669" y="0"/>
                </a:lnTo>
                <a:lnTo>
                  <a:pt x="2082669" y="7204200"/>
                </a:lnTo>
                <a:lnTo>
                  <a:pt x="0" y="72042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400000">
            <a:off x="16253720" y="1213485"/>
            <a:ext cx="2082669" cy="7204201"/>
          </a:xfrm>
          <a:custGeom>
            <a:avLst/>
            <a:gdLst/>
            <a:ahLst/>
            <a:cxnLst/>
            <a:rect l="l" t="t" r="r" b="b"/>
            <a:pathLst>
              <a:path w="2082669" h="7204201">
                <a:moveTo>
                  <a:pt x="0" y="0"/>
                </a:moveTo>
                <a:lnTo>
                  <a:pt x="2082669" y="0"/>
                </a:lnTo>
                <a:lnTo>
                  <a:pt x="2082669" y="7204200"/>
                </a:lnTo>
                <a:lnTo>
                  <a:pt x="0" y="72042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417196" y="6887844"/>
            <a:ext cx="1680259" cy="1939341"/>
          </a:xfrm>
          <a:custGeom>
            <a:avLst/>
            <a:gdLst/>
            <a:ahLst/>
            <a:cxnLst/>
            <a:rect l="l" t="t" r="r" b="b"/>
            <a:pathLst>
              <a:path w="1680259" h="1939341">
                <a:moveTo>
                  <a:pt x="0" y="0"/>
                </a:moveTo>
                <a:lnTo>
                  <a:pt x="1680259" y="0"/>
                </a:lnTo>
                <a:lnTo>
                  <a:pt x="1680259" y="1939341"/>
                </a:lnTo>
                <a:lnTo>
                  <a:pt x="0" y="19393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4055991" y="7038599"/>
            <a:ext cx="1897400" cy="1804976"/>
          </a:xfrm>
          <a:custGeom>
            <a:avLst/>
            <a:gdLst/>
            <a:ahLst/>
            <a:cxnLst/>
            <a:rect l="l" t="t" r="r" b="b"/>
            <a:pathLst>
              <a:path w="1897400" h="1804976">
                <a:moveTo>
                  <a:pt x="0" y="0"/>
                </a:moveTo>
                <a:lnTo>
                  <a:pt x="1897399" y="0"/>
                </a:lnTo>
                <a:lnTo>
                  <a:pt x="1897399" y="1804976"/>
                </a:lnTo>
                <a:lnTo>
                  <a:pt x="0" y="18049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028700" y="1028700"/>
            <a:ext cx="9704472" cy="1428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11279"/>
              </a:lnSpc>
              <a:spcBef>
                <a:spcPct val="0"/>
              </a:spcBef>
            </a:pPr>
            <a:r>
              <a:rPr lang="en-US" sz="9399">
                <a:solidFill>
                  <a:srgbClr val="FFFFFF"/>
                </a:solidFill>
                <a:latin typeface="Roca One Bold"/>
              </a:rPr>
              <a:t>TEAM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17565203" y="8095113"/>
            <a:ext cx="1163187" cy="1163187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34A24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17857245" y="8509837"/>
            <a:ext cx="345030" cy="333738"/>
          </a:xfrm>
          <a:custGeom>
            <a:avLst/>
            <a:gdLst/>
            <a:ahLst/>
            <a:cxnLst/>
            <a:rect l="l" t="t" r="r" b="b"/>
            <a:pathLst>
              <a:path w="345030" h="333738">
                <a:moveTo>
                  <a:pt x="0" y="0"/>
                </a:moveTo>
                <a:lnTo>
                  <a:pt x="345030" y="0"/>
                </a:lnTo>
                <a:lnTo>
                  <a:pt x="345030" y="333738"/>
                </a:lnTo>
                <a:lnTo>
                  <a:pt x="0" y="33373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919719" y="2457450"/>
            <a:ext cx="829746" cy="829746"/>
          </a:xfrm>
          <a:custGeom>
            <a:avLst/>
            <a:gdLst/>
            <a:ahLst/>
            <a:cxnLst/>
            <a:rect l="l" t="t" r="r" b="b"/>
            <a:pathLst>
              <a:path w="829746" h="829746">
                <a:moveTo>
                  <a:pt x="0" y="0"/>
                </a:moveTo>
                <a:lnTo>
                  <a:pt x="829746" y="0"/>
                </a:lnTo>
                <a:lnTo>
                  <a:pt x="829746" y="829746"/>
                </a:lnTo>
                <a:lnTo>
                  <a:pt x="0" y="82974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801151" y="2457450"/>
            <a:ext cx="829746" cy="829746"/>
          </a:xfrm>
          <a:custGeom>
            <a:avLst/>
            <a:gdLst/>
            <a:ahLst/>
            <a:cxnLst/>
            <a:rect l="l" t="t" r="r" b="b"/>
            <a:pathLst>
              <a:path w="829746" h="829746">
                <a:moveTo>
                  <a:pt x="0" y="0"/>
                </a:moveTo>
                <a:lnTo>
                  <a:pt x="829746" y="0"/>
                </a:lnTo>
                <a:lnTo>
                  <a:pt x="829746" y="829746"/>
                </a:lnTo>
                <a:lnTo>
                  <a:pt x="0" y="82974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2682583" y="2457450"/>
            <a:ext cx="829746" cy="829746"/>
          </a:xfrm>
          <a:custGeom>
            <a:avLst/>
            <a:gdLst/>
            <a:ahLst/>
            <a:cxnLst/>
            <a:rect l="l" t="t" r="r" b="b"/>
            <a:pathLst>
              <a:path w="829746" h="829746">
                <a:moveTo>
                  <a:pt x="0" y="0"/>
                </a:moveTo>
                <a:lnTo>
                  <a:pt x="829745" y="0"/>
                </a:lnTo>
                <a:lnTo>
                  <a:pt x="829745" y="829746"/>
                </a:lnTo>
                <a:lnTo>
                  <a:pt x="0" y="82974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2363551" y="6515827"/>
            <a:ext cx="12641139" cy="1298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  <a:spcBef>
                <a:spcPct val="0"/>
              </a:spcBef>
            </a:pPr>
            <a:r>
              <a:rPr lang="en-US" sz="2500">
                <a:solidFill>
                  <a:srgbClr val="000000"/>
                </a:solidFill>
                <a:latin typeface="Open Sauce"/>
              </a:rPr>
              <a:t>Shawn Fawcett, Rachel Russell, Jennifer Kearns, Monica Romero, Star Mohammadi (student PA), Jocelyn De Santiago-Ramirez (Mesa Student/Alumni), and Karla Trutna.</a:t>
            </a:r>
          </a:p>
        </p:txBody>
      </p:sp>
    </p:spTree>
  </p:cSld>
  <p:clrMapOvr>
    <a:masterClrMapping/>
  </p:clrMapOvr>
  <p:transition>
    <p:circl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52628" y="-259189"/>
            <a:ext cx="19027094" cy="2985381"/>
          </a:xfrm>
          <a:custGeom>
            <a:avLst/>
            <a:gdLst/>
            <a:ahLst/>
            <a:cxnLst/>
            <a:rect l="l" t="t" r="r" b="b"/>
            <a:pathLst>
              <a:path w="19027094" h="2985381">
                <a:moveTo>
                  <a:pt x="0" y="0"/>
                </a:moveTo>
                <a:lnTo>
                  <a:pt x="19027093" y="0"/>
                </a:lnTo>
                <a:lnTo>
                  <a:pt x="19027093" y="2985381"/>
                </a:lnTo>
                <a:lnTo>
                  <a:pt x="0" y="298538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2152" b="-302875"/>
            </a:stretch>
          </a:blipFill>
        </p:spPr>
      </p:sp>
      <p:sp>
        <p:nvSpPr>
          <p:cNvPr id="3" name="AutoShape 3"/>
          <p:cNvSpPr/>
          <p:nvPr/>
        </p:nvSpPr>
        <p:spPr>
          <a:xfrm>
            <a:off x="-407073" y="2573792"/>
            <a:ext cx="19102145" cy="0"/>
          </a:xfrm>
          <a:prstGeom prst="line">
            <a:avLst/>
          </a:prstGeom>
          <a:ln w="38100" cap="flat">
            <a:solidFill>
              <a:srgbClr val="3C7F7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>
            <a:off x="-254673" y="2726192"/>
            <a:ext cx="19102145" cy="0"/>
          </a:xfrm>
          <a:prstGeom prst="line">
            <a:avLst/>
          </a:prstGeom>
          <a:ln w="38100" cap="flat">
            <a:solidFill>
              <a:srgbClr val="3C7F72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5" name="Group 5"/>
          <p:cNvGrpSpPr/>
          <p:nvPr/>
        </p:nvGrpSpPr>
        <p:grpSpPr>
          <a:xfrm>
            <a:off x="17560152" y="8095113"/>
            <a:ext cx="1163187" cy="1163187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34A24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7857245" y="8509837"/>
            <a:ext cx="345030" cy="333738"/>
          </a:xfrm>
          <a:custGeom>
            <a:avLst/>
            <a:gdLst/>
            <a:ahLst/>
            <a:cxnLst/>
            <a:rect l="l" t="t" r="r" b="b"/>
            <a:pathLst>
              <a:path w="345030" h="333738">
                <a:moveTo>
                  <a:pt x="0" y="0"/>
                </a:moveTo>
                <a:lnTo>
                  <a:pt x="345030" y="0"/>
                </a:lnTo>
                <a:lnTo>
                  <a:pt x="345030" y="333738"/>
                </a:lnTo>
                <a:lnTo>
                  <a:pt x="0" y="33373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hlinkClick r:id="rId5" tooltip="https://indd.adobe.com/view/7fd54417-f0b8-416d-bc4f-ad7077463ff7"/>
          </p:cNvPr>
          <p:cNvSpPr/>
          <p:nvPr/>
        </p:nvSpPr>
        <p:spPr>
          <a:xfrm>
            <a:off x="7171666" y="5143500"/>
            <a:ext cx="4083188" cy="4083188"/>
          </a:xfrm>
          <a:custGeom>
            <a:avLst/>
            <a:gdLst/>
            <a:ahLst/>
            <a:cxnLst/>
            <a:rect l="l" t="t" r="r" b="b"/>
            <a:pathLst>
              <a:path w="4083188" h="4083188">
                <a:moveTo>
                  <a:pt x="0" y="0"/>
                </a:moveTo>
                <a:lnTo>
                  <a:pt x="4083189" y="0"/>
                </a:lnTo>
                <a:lnTo>
                  <a:pt x="4083189" y="4083188"/>
                </a:lnTo>
                <a:lnTo>
                  <a:pt x="0" y="408318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585551" y="916442"/>
            <a:ext cx="7268596" cy="1428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11279"/>
              </a:lnSpc>
              <a:spcBef>
                <a:spcPct val="0"/>
              </a:spcBef>
            </a:pPr>
            <a:r>
              <a:rPr lang="en-US" sz="9399">
                <a:solidFill>
                  <a:srgbClr val="D34A24"/>
                </a:solidFill>
                <a:latin typeface="Roca One Ultra-Bold"/>
              </a:rPr>
              <a:t>FINAL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280089" y="916442"/>
            <a:ext cx="6852524" cy="1428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11279"/>
              </a:lnSpc>
              <a:spcBef>
                <a:spcPct val="0"/>
              </a:spcBef>
            </a:pPr>
            <a:r>
              <a:rPr lang="en-US" sz="9399">
                <a:solidFill>
                  <a:srgbClr val="3C7F72"/>
                </a:solidFill>
                <a:latin typeface="Roca One"/>
              </a:rPr>
              <a:t>PRODUCT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0" y="3249108"/>
            <a:ext cx="18202275" cy="21649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83"/>
              </a:lnSpc>
              <a:spcBef>
                <a:spcPct val="0"/>
              </a:spcBef>
            </a:pPr>
            <a:r>
              <a:rPr lang="en-US" sz="2488">
                <a:solidFill>
                  <a:srgbClr val="000000"/>
                </a:solidFill>
                <a:latin typeface="Open Sauce"/>
              </a:rPr>
              <a:t>As part of our larger Career Education outreach and marketing efforts we have developed the Mesa Launchpad, a prospective student career exploration tool. </a:t>
            </a:r>
          </a:p>
          <a:p>
            <a:pPr algn="ctr">
              <a:lnSpc>
                <a:spcPts val="3483"/>
              </a:lnSpc>
              <a:spcBef>
                <a:spcPct val="0"/>
              </a:spcBef>
            </a:pPr>
            <a:endParaRPr lang="en-US" sz="2488">
              <a:solidFill>
                <a:srgbClr val="000000"/>
              </a:solidFill>
              <a:latin typeface="Open Sauce"/>
            </a:endParaRPr>
          </a:p>
          <a:p>
            <a:pPr algn="ctr">
              <a:lnSpc>
                <a:spcPts val="3483"/>
              </a:lnSpc>
              <a:spcBef>
                <a:spcPct val="0"/>
              </a:spcBef>
            </a:pPr>
            <a:r>
              <a:rPr lang="en-US" sz="2488">
                <a:solidFill>
                  <a:srgbClr val="5AB2A1"/>
                </a:solidFill>
                <a:latin typeface="Open Sauce Bold"/>
              </a:rPr>
              <a:t>LINK: https://indd.adobe.com/view/7fd54417-f0b8-416d-bc4f-ad7077463ff7</a:t>
            </a:r>
          </a:p>
          <a:p>
            <a:pPr algn="ctr">
              <a:lnSpc>
                <a:spcPts val="3483"/>
              </a:lnSpc>
              <a:spcBef>
                <a:spcPct val="0"/>
              </a:spcBef>
            </a:pPr>
            <a:endParaRPr lang="en-US" sz="2488">
              <a:solidFill>
                <a:srgbClr val="5AB2A1"/>
              </a:solidFill>
              <a:latin typeface="Open Sauce Bold"/>
            </a:endParaRPr>
          </a:p>
        </p:txBody>
      </p:sp>
    </p:spTree>
  </p:cSld>
  <p:clrMapOvr>
    <a:masterClrMapping/>
  </p:clrMapOvr>
  <p:transition>
    <p:circl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-37506" y="0"/>
            <a:ext cx="9819116" cy="10287000"/>
          </a:xfrm>
          <a:custGeom>
            <a:avLst/>
            <a:gdLst/>
            <a:ahLst/>
            <a:cxnLst/>
            <a:rect l="l" t="t" r="r" b="b"/>
            <a:pathLst>
              <a:path w="9819116" h="10287000">
                <a:moveTo>
                  <a:pt x="0" y="10287000"/>
                </a:moveTo>
                <a:lnTo>
                  <a:pt x="9819115" y="10287000"/>
                </a:lnTo>
                <a:lnTo>
                  <a:pt x="9819115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>
            <a:blip r:embed="rId2"/>
            <a:stretch>
              <a:fillRect l="-2773" r="-54767"/>
            </a:stretch>
          </a:blipFill>
        </p:spPr>
      </p:sp>
      <p:sp>
        <p:nvSpPr>
          <p:cNvPr id="3" name="TextBox 3"/>
          <p:cNvSpPr txBox="1"/>
          <p:nvPr/>
        </p:nvSpPr>
        <p:spPr>
          <a:xfrm rot="1211062">
            <a:off x="13134244" y="447270"/>
            <a:ext cx="884599" cy="4423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79"/>
              </a:lnSpc>
              <a:spcBef>
                <a:spcPct val="0"/>
              </a:spcBef>
            </a:pPr>
            <a:r>
              <a:rPr lang="en-US" sz="2199" spc="250">
                <a:solidFill>
                  <a:srgbClr val="3C7F72"/>
                </a:solidFill>
                <a:latin typeface="Open Sauce Bold"/>
              </a:rPr>
              <a:t>HOW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2273737" y="831860"/>
            <a:ext cx="1781175" cy="1781175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107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7560152" y="8095113"/>
            <a:ext cx="1163187" cy="1163187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34A24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-2925957" y="-2576207"/>
            <a:ext cx="5851914" cy="5851914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FFC107"/>
              </a:solidFill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2925957" y="4873779"/>
            <a:ext cx="6520283" cy="17468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720"/>
              </a:lnSpc>
            </a:pPr>
            <a:r>
              <a:rPr lang="en-US" sz="7000">
                <a:solidFill>
                  <a:srgbClr val="000000"/>
                </a:solidFill>
                <a:latin typeface="Roca One Ultra-Bold"/>
              </a:rPr>
              <a:t>LAUNCHPAD - </a:t>
            </a:r>
          </a:p>
          <a:p>
            <a:pPr marL="0" lvl="0" indent="0" algn="r">
              <a:lnSpc>
                <a:spcPts val="6720"/>
              </a:lnSpc>
            </a:pPr>
            <a:r>
              <a:rPr lang="en-US" sz="7000">
                <a:solidFill>
                  <a:srgbClr val="000000"/>
                </a:solidFill>
                <a:latin typeface="Roca One Ultra-Bold"/>
              </a:rPr>
              <a:t>4 OBJECTIVES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374355" y="1621316"/>
            <a:ext cx="7482890" cy="1962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799"/>
              </a:lnSpc>
              <a:spcBef>
                <a:spcPct val="0"/>
              </a:spcBef>
            </a:pPr>
            <a:r>
              <a:rPr lang="en-US" sz="6499">
                <a:solidFill>
                  <a:srgbClr val="000000"/>
                </a:solidFill>
                <a:latin typeface="Roca One"/>
              </a:rPr>
              <a:t>How did we do this great work?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0" y="7097942"/>
            <a:ext cx="9446240" cy="31194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47637" lvl="1" indent="-273818" algn="just">
              <a:lnSpc>
                <a:spcPts val="3551"/>
              </a:lnSpc>
              <a:spcBef>
                <a:spcPct val="0"/>
              </a:spcBef>
              <a:buFont typeface="Arial"/>
              <a:buChar char="•"/>
            </a:pPr>
            <a:r>
              <a:rPr lang="en-US" sz="2536">
                <a:solidFill>
                  <a:srgbClr val="000000"/>
                </a:solidFill>
                <a:latin typeface="Open Sauce Bold"/>
              </a:rPr>
              <a:t>H</a:t>
            </a:r>
            <a:r>
              <a:rPr lang="en-US" sz="2536" u="none">
                <a:solidFill>
                  <a:srgbClr val="000000"/>
                </a:solidFill>
                <a:latin typeface="Open Sauce Bold"/>
              </a:rPr>
              <a:t>elping students “Find Their Why” at Mesa</a:t>
            </a:r>
          </a:p>
          <a:p>
            <a:pPr marL="547637" lvl="1" indent="-273818" algn="just">
              <a:lnSpc>
                <a:spcPts val="3551"/>
              </a:lnSpc>
              <a:spcBef>
                <a:spcPct val="0"/>
              </a:spcBef>
              <a:buFont typeface="Arial"/>
              <a:buChar char="•"/>
            </a:pPr>
            <a:r>
              <a:rPr lang="en-US" sz="2536" u="none">
                <a:solidFill>
                  <a:srgbClr val="000000"/>
                </a:solidFill>
                <a:latin typeface="Open Sauce Bold"/>
              </a:rPr>
              <a:t>Introduce students to career exploration tools and supports at Mesa</a:t>
            </a:r>
          </a:p>
          <a:p>
            <a:pPr marL="547637" lvl="1" indent="-273818" algn="just">
              <a:lnSpc>
                <a:spcPts val="3551"/>
              </a:lnSpc>
              <a:spcBef>
                <a:spcPct val="0"/>
              </a:spcBef>
              <a:buFont typeface="Arial"/>
              <a:buChar char="•"/>
            </a:pPr>
            <a:r>
              <a:rPr lang="en-US" sz="2536" u="none">
                <a:solidFill>
                  <a:srgbClr val="000000"/>
                </a:solidFill>
                <a:latin typeface="Open Sauce Bold"/>
              </a:rPr>
              <a:t>Highlight 10 careers that can be “launched” from various programs and degrees at Mesa</a:t>
            </a:r>
          </a:p>
          <a:p>
            <a:pPr marL="547638" lvl="1" indent="-273819" algn="just">
              <a:lnSpc>
                <a:spcPts val="3551"/>
              </a:lnSpc>
              <a:spcBef>
                <a:spcPct val="0"/>
              </a:spcBef>
              <a:buFont typeface="Arial"/>
              <a:buChar char="•"/>
            </a:pPr>
            <a:r>
              <a:rPr lang="en-US" sz="2536" u="none">
                <a:solidFill>
                  <a:srgbClr val="000000"/>
                </a:solidFill>
                <a:latin typeface="Open Sauce Bold"/>
              </a:rPr>
              <a:t>Get students to apply to Mesa.</a:t>
            </a:r>
          </a:p>
          <a:p>
            <a:pPr marL="0" lvl="0" indent="0" algn="just">
              <a:lnSpc>
                <a:spcPts val="3789"/>
              </a:lnSpc>
              <a:spcBef>
                <a:spcPct val="0"/>
              </a:spcBef>
            </a:pPr>
            <a:endParaRPr lang="en-US" sz="2536" u="none">
              <a:solidFill>
                <a:srgbClr val="000000"/>
              </a:solidFill>
              <a:latin typeface="Open Sauce Bold"/>
            </a:endParaRPr>
          </a:p>
        </p:txBody>
      </p:sp>
      <p:sp>
        <p:nvSpPr>
          <p:cNvPr id="16" name="Freeform 16"/>
          <p:cNvSpPr/>
          <p:nvPr/>
        </p:nvSpPr>
        <p:spPr>
          <a:xfrm rot="-5400000">
            <a:off x="13919028" y="-4281146"/>
            <a:ext cx="7593314" cy="4413874"/>
          </a:xfrm>
          <a:custGeom>
            <a:avLst/>
            <a:gdLst/>
            <a:ahLst/>
            <a:cxnLst/>
            <a:rect l="l" t="t" r="r" b="b"/>
            <a:pathLst>
              <a:path w="7593314" h="4413874">
                <a:moveTo>
                  <a:pt x="0" y="0"/>
                </a:moveTo>
                <a:lnTo>
                  <a:pt x="7593314" y="0"/>
                </a:lnTo>
                <a:lnTo>
                  <a:pt x="7593314" y="4413874"/>
                </a:lnTo>
                <a:lnTo>
                  <a:pt x="0" y="44138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b="-72660"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7857245" y="8509837"/>
            <a:ext cx="345030" cy="333738"/>
          </a:xfrm>
          <a:custGeom>
            <a:avLst/>
            <a:gdLst/>
            <a:ahLst/>
            <a:cxnLst/>
            <a:rect l="l" t="t" r="r" b="b"/>
            <a:pathLst>
              <a:path w="345030" h="333738">
                <a:moveTo>
                  <a:pt x="0" y="0"/>
                </a:moveTo>
                <a:lnTo>
                  <a:pt x="345030" y="0"/>
                </a:lnTo>
                <a:lnTo>
                  <a:pt x="345030" y="333738"/>
                </a:lnTo>
                <a:lnTo>
                  <a:pt x="0" y="33373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10066366" y="3678716"/>
            <a:ext cx="7790879" cy="7272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24"/>
              </a:lnSpc>
              <a:spcBef>
                <a:spcPct val="0"/>
              </a:spcBef>
            </a:pPr>
            <a:r>
              <a:rPr lang="en-US" sz="2445">
                <a:solidFill>
                  <a:srgbClr val="3C7F72"/>
                </a:solidFill>
                <a:latin typeface="Open Sauce Bold"/>
              </a:rPr>
              <a:t>Our team generated specific content on the career page using Mesa’s Website and O*Net to show students: </a:t>
            </a:r>
          </a:p>
          <a:p>
            <a:pPr algn="ctr">
              <a:lnSpc>
                <a:spcPts val="3424"/>
              </a:lnSpc>
              <a:spcBef>
                <a:spcPct val="0"/>
              </a:spcBef>
            </a:pPr>
            <a:endParaRPr lang="en-US" sz="2445">
              <a:solidFill>
                <a:srgbClr val="3C7F72"/>
              </a:solidFill>
              <a:latin typeface="Open Sauce Bold"/>
            </a:endParaRPr>
          </a:p>
          <a:p>
            <a:pPr algn="ctr">
              <a:lnSpc>
                <a:spcPts val="3424"/>
              </a:lnSpc>
              <a:spcBef>
                <a:spcPct val="0"/>
              </a:spcBef>
            </a:pPr>
            <a:r>
              <a:rPr lang="en-US" sz="2445">
                <a:solidFill>
                  <a:srgbClr val="3C7F72"/>
                </a:solidFill>
                <a:latin typeface="Open Sauce Bold"/>
              </a:rPr>
              <a:t>• The general overview and the paths at Mesa that can lead to the career</a:t>
            </a:r>
          </a:p>
          <a:p>
            <a:pPr algn="ctr">
              <a:lnSpc>
                <a:spcPts val="3424"/>
              </a:lnSpc>
              <a:spcBef>
                <a:spcPct val="0"/>
              </a:spcBef>
            </a:pPr>
            <a:r>
              <a:rPr lang="en-US" sz="2445">
                <a:solidFill>
                  <a:srgbClr val="3C7F72"/>
                </a:solidFill>
                <a:latin typeface="Open Sauce Bold"/>
              </a:rPr>
              <a:t>• Who would succeed in this career (characteristics, personality, skills)</a:t>
            </a:r>
          </a:p>
          <a:p>
            <a:pPr algn="ctr">
              <a:lnSpc>
                <a:spcPts val="3424"/>
              </a:lnSpc>
              <a:spcBef>
                <a:spcPct val="0"/>
              </a:spcBef>
            </a:pPr>
            <a:r>
              <a:rPr lang="en-US" sz="2445">
                <a:solidFill>
                  <a:srgbClr val="3C7F72"/>
                </a:solidFill>
                <a:latin typeface="Open Sauce Bold"/>
              </a:rPr>
              <a:t>• What you do in this job</a:t>
            </a:r>
          </a:p>
          <a:p>
            <a:pPr algn="ctr">
              <a:lnSpc>
                <a:spcPts val="3424"/>
              </a:lnSpc>
              <a:spcBef>
                <a:spcPct val="0"/>
              </a:spcBef>
            </a:pPr>
            <a:r>
              <a:rPr lang="en-US" sz="2445">
                <a:solidFill>
                  <a:srgbClr val="3C7F72"/>
                </a:solidFill>
                <a:latin typeface="Open Sauce Bold"/>
              </a:rPr>
              <a:t>• Where you can do this career</a:t>
            </a:r>
          </a:p>
          <a:p>
            <a:pPr algn="ctr">
              <a:lnSpc>
                <a:spcPts val="3424"/>
              </a:lnSpc>
              <a:spcBef>
                <a:spcPct val="0"/>
              </a:spcBef>
            </a:pPr>
            <a:endParaRPr lang="en-US" sz="2445">
              <a:solidFill>
                <a:srgbClr val="3C7F72"/>
              </a:solidFill>
              <a:latin typeface="Open Sauce Bold"/>
            </a:endParaRPr>
          </a:p>
          <a:p>
            <a:pPr algn="ctr">
              <a:lnSpc>
                <a:spcPts val="3424"/>
              </a:lnSpc>
              <a:spcBef>
                <a:spcPct val="0"/>
              </a:spcBef>
            </a:pPr>
            <a:endParaRPr lang="en-US" sz="2445">
              <a:solidFill>
                <a:srgbClr val="3C7F72"/>
              </a:solidFill>
              <a:latin typeface="Open Sauce Bold"/>
            </a:endParaRPr>
          </a:p>
          <a:p>
            <a:pPr algn="ctr">
              <a:lnSpc>
                <a:spcPts val="3424"/>
              </a:lnSpc>
              <a:spcBef>
                <a:spcPct val="0"/>
              </a:spcBef>
            </a:pPr>
            <a:r>
              <a:rPr lang="en-US" sz="2445">
                <a:solidFill>
                  <a:srgbClr val="3C417F"/>
                </a:solidFill>
                <a:latin typeface="Open Sauce Bold"/>
              </a:rPr>
              <a:t>After all that!</a:t>
            </a:r>
          </a:p>
          <a:p>
            <a:pPr algn="ctr">
              <a:lnSpc>
                <a:spcPts val="3424"/>
              </a:lnSpc>
              <a:spcBef>
                <a:spcPct val="0"/>
              </a:spcBef>
            </a:pPr>
            <a:r>
              <a:rPr lang="en-US" sz="2445">
                <a:solidFill>
                  <a:srgbClr val="3C417F"/>
                </a:solidFill>
                <a:latin typeface="Open Sauce Bold"/>
              </a:rPr>
              <a:t>Faculty, Chairs and Deans insight and expertise was requested to review content. </a:t>
            </a:r>
          </a:p>
          <a:p>
            <a:pPr algn="ctr">
              <a:lnSpc>
                <a:spcPts val="3424"/>
              </a:lnSpc>
              <a:spcBef>
                <a:spcPct val="0"/>
              </a:spcBef>
            </a:pPr>
            <a:endParaRPr lang="en-US" sz="2445">
              <a:solidFill>
                <a:srgbClr val="3C417F"/>
              </a:solidFill>
              <a:latin typeface="Open Sauce Bold"/>
            </a:endParaRPr>
          </a:p>
          <a:p>
            <a:pPr algn="ctr">
              <a:lnSpc>
                <a:spcPts val="3424"/>
              </a:lnSpc>
              <a:spcBef>
                <a:spcPct val="0"/>
              </a:spcBef>
            </a:pPr>
            <a:endParaRPr lang="en-US" sz="2445">
              <a:solidFill>
                <a:srgbClr val="3C417F"/>
              </a:solidFill>
              <a:latin typeface="Open Sauce Bold"/>
            </a:endParaRPr>
          </a:p>
        </p:txBody>
      </p:sp>
    </p:spTree>
  </p:cSld>
  <p:clrMapOvr>
    <a:masterClrMapping/>
  </p:clrMapOvr>
  <p:transition>
    <p:circl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63758" y="4274622"/>
            <a:ext cx="17556178" cy="5884941"/>
            <a:chOff x="0" y="0"/>
            <a:chExt cx="4623849" cy="154994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23850" cy="1549943"/>
            </a:xfrm>
            <a:custGeom>
              <a:avLst/>
              <a:gdLst/>
              <a:ahLst/>
              <a:cxnLst/>
              <a:rect l="l" t="t" r="r" b="b"/>
              <a:pathLst>
                <a:path w="4623850" h="1549943">
                  <a:moveTo>
                    <a:pt x="22490" y="0"/>
                  </a:moveTo>
                  <a:lnTo>
                    <a:pt x="4601359" y="0"/>
                  </a:lnTo>
                  <a:cubicBezTo>
                    <a:pt x="4613780" y="0"/>
                    <a:pt x="4623850" y="10069"/>
                    <a:pt x="4623850" y="22490"/>
                  </a:cubicBezTo>
                  <a:lnTo>
                    <a:pt x="4623850" y="1527453"/>
                  </a:lnTo>
                  <a:cubicBezTo>
                    <a:pt x="4623850" y="1533418"/>
                    <a:pt x="4621480" y="1539138"/>
                    <a:pt x="4617262" y="1543356"/>
                  </a:cubicBezTo>
                  <a:cubicBezTo>
                    <a:pt x="4613045" y="1547574"/>
                    <a:pt x="4607324" y="1549943"/>
                    <a:pt x="4601359" y="1549943"/>
                  </a:cubicBezTo>
                  <a:lnTo>
                    <a:pt x="22490" y="1549943"/>
                  </a:lnTo>
                  <a:cubicBezTo>
                    <a:pt x="10069" y="1549943"/>
                    <a:pt x="0" y="1539874"/>
                    <a:pt x="0" y="1527453"/>
                  </a:cubicBezTo>
                  <a:lnTo>
                    <a:pt x="0" y="22490"/>
                  </a:lnTo>
                  <a:cubicBezTo>
                    <a:pt x="0" y="10069"/>
                    <a:pt x="10069" y="0"/>
                    <a:pt x="22490" y="0"/>
                  </a:cubicBezTo>
                  <a:close/>
                </a:path>
              </a:pathLst>
            </a:custGeom>
            <a:solidFill>
              <a:srgbClr val="FFFFFF"/>
            </a:solidFill>
            <a:ln w="133350" cap="rnd">
              <a:solidFill>
                <a:srgbClr val="3C7F72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623849" cy="15975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-552628" y="-417895"/>
            <a:ext cx="19027094" cy="4062897"/>
          </a:xfrm>
          <a:custGeom>
            <a:avLst/>
            <a:gdLst/>
            <a:ahLst/>
            <a:cxnLst/>
            <a:rect l="l" t="t" r="r" b="b"/>
            <a:pathLst>
              <a:path w="19027094" h="4062897">
                <a:moveTo>
                  <a:pt x="0" y="0"/>
                </a:moveTo>
                <a:lnTo>
                  <a:pt x="19027093" y="0"/>
                </a:lnTo>
                <a:lnTo>
                  <a:pt x="19027093" y="4062897"/>
                </a:lnTo>
                <a:lnTo>
                  <a:pt x="0" y="40628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277" b="-196029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725191" y="84883"/>
            <a:ext cx="17194745" cy="1400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1040"/>
              </a:lnSpc>
              <a:spcBef>
                <a:spcPct val="0"/>
              </a:spcBef>
            </a:pPr>
            <a:r>
              <a:rPr lang="en-US" sz="9200">
                <a:solidFill>
                  <a:srgbClr val="3C7F72"/>
                </a:solidFill>
                <a:latin typeface="Roca One"/>
              </a:rPr>
              <a:t>What Programs were selected?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25191" y="2322588"/>
            <a:ext cx="16303264" cy="1428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11279"/>
              </a:lnSpc>
              <a:spcBef>
                <a:spcPct val="0"/>
              </a:spcBef>
            </a:pPr>
            <a:r>
              <a:rPr lang="en-US" sz="9399">
                <a:solidFill>
                  <a:srgbClr val="BD3C18"/>
                </a:solidFill>
                <a:latin typeface="Roca One Ultra-Bold"/>
              </a:rPr>
              <a:t>What’s Next??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25191" y="4486668"/>
            <a:ext cx="13740048" cy="2336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19"/>
              </a:lnSpc>
            </a:pPr>
            <a:r>
              <a:rPr lang="en-US" sz="3299">
                <a:solidFill>
                  <a:srgbClr val="D34A24"/>
                </a:solidFill>
                <a:latin typeface="Open Sauce Bold"/>
              </a:rPr>
              <a:t>Academic Programs that were selected (Will change every year) - </a:t>
            </a:r>
          </a:p>
          <a:p>
            <a:pPr>
              <a:lnSpc>
                <a:spcPts val="3500"/>
              </a:lnSpc>
            </a:pPr>
            <a:r>
              <a:rPr lang="en-US" sz="2500">
                <a:solidFill>
                  <a:srgbClr val="000000"/>
                </a:solidFill>
                <a:latin typeface="Open Sauce"/>
              </a:rPr>
              <a:t>Entrepreneur| Choreographer | Dental Assistant| American Sign Language Interpreter | Brewer | Curator | Data Scientist | Preschool Teacher | Oceanographer | Construction Management</a:t>
            </a:r>
          </a:p>
          <a:p>
            <a:pPr marL="0" lvl="0" indent="0" algn="l">
              <a:lnSpc>
                <a:spcPts val="3500"/>
              </a:lnSpc>
              <a:spcBef>
                <a:spcPct val="0"/>
              </a:spcBef>
            </a:pPr>
            <a:endParaRPr lang="en-US" sz="2500">
              <a:solidFill>
                <a:srgbClr val="000000"/>
              </a:solidFill>
              <a:latin typeface="Open Sauce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790534" y="6947098"/>
            <a:ext cx="13129402" cy="3212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19"/>
              </a:lnSpc>
            </a:pPr>
            <a:r>
              <a:rPr lang="en-US" sz="3299">
                <a:solidFill>
                  <a:srgbClr val="3C7F72"/>
                </a:solidFill>
                <a:latin typeface="Open Sauce Bold"/>
              </a:rPr>
              <a:t>Next Steps – </a:t>
            </a:r>
          </a:p>
          <a:p>
            <a:pPr>
              <a:lnSpc>
                <a:spcPts val="3500"/>
              </a:lnSpc>
            </a:pPr>
            <a:r>
              <a:rPr lang="en-US" sz="2500">
                <a:solidFill>
                  <a:srgbClr val="000000"/>
                </a:solidFill>
                <a:latin typeface="Open Sauce"/>
              </a:rPr>
              <a:t>1.) Promote campus wide.</a:t>
            </a:r>
          </a:p>
          <a:p>
            <a:pPr>
              <a:lnSpc>
                <a:spcPts val="3500"/>
              </a:lnSpc>
            </a:pPr>
            <a:r>
              <a:rPr lang="en-US" sz="2500">
                <a:solidFill>
                  <a:srgbClr val="000000"/>
                </a:solidFill>
                <a:latin typeface="Open Sauce"/>
              </a:rPr>
              <a:t>2.) Translate to Spanish – Thank you to Olivia Picolla, Celine Ahearn, Darcey Flores, and Jose Ortega.</a:t>
            </a:r>
          </a:p>
          <a:p>
            <a:pPr>
              <a:lnSpc>
                <a:spcPts val="3500"/>
              </a:lnSpc>
            </a:pPr>
            <a:r>
              <a:rPr lang="en-US" sz="2500">
                <a:solidFill>
                  <a:srgbClr val="000000"/>
                </a:solidFill>
                <a:latin typeface="Open Sauce"/>
              </a:rPr>
              <a:t>3.) Outreach will be able to share this with all students and their families!</a:t>
            </a:r>
          </a:p>
          <a:p>
            <a:pPr>
              <a:lnSpc>
                <a:spcPts val="3500"/>
              </a:lnSpc>
            </a:pPr>
            <a:r>
              <a:rPr lang="en-US" sz="2500">
                <a:solidFill>
                  <a:srgbClr val="000000"/>
                </a:solidFill>
                <a:latin typeface="Open Sauce"/>
              </a:rPr>
              <a:t>4.) Communications Team will add the link to the Mesa Website.</a:t>
            </a:r>
          </a:p>
          <a:p>
            <a:pPr marL="0" lvl="0" indent="0" algn="l">
              <a:lnSpc>
                <a:spcPts val="3500"/>
              </a:lnSpc>
              <a:spcBef>
                <a:spcPct val="0"/>
              </a:spcBef>
            </a:pPr>
            <a:endParaRPr lang="en-US" sz="2500">
              <a:solidFill>
                <a:srgbClr val="000000"/>
              </a:solidFill>
              <a:latin typeface="Open Sauce"/>
            </a:endParaRPr>
          </a:p>
        </p:txBody>
      </p:sp>
    </p:spTree>
  </p:cSld>
  <p:clrMapOvr>
    <a:masterClrMapping/>
  </p:clrMapOvr>
  <p:transition>
    <p:circl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8357344" y="-24617"/>
            <a:ext cx="9263906" cy="9297716"/>
          </a:xfrm>
          <a:custGeom>
            <a:avLst/>
            <a:gdLst/>
            <a:ahLst/>
            <a:cxnLst/>
            <a:rect l="l" t="t" r="r" b="b"/>
            <a:pathLst>
              <a:path w="9263906" h="9297716">
                <a:moveTo>
                  <a:pt x="0" y="0"/>
                </a:moveTo>
                <a:lnTo>
                  <a:pt x="9263906" y="0"/>
                </a:lnTo>
                <a:lnTo>
                  <a:pt x="9263906" y="9297715"/>
                </a:lnTo>
                <a:lnTo>
                  <a:pt x="0" y="92977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330883" y="6840445"/>
            <a:ext cx="9042479" cy="358607"/>
            <a:chOff x="0" y="0"/>
            <a:chExt cx="2680832" cy="10631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680832" cy="106317"/>
            </a:xfrm>
            <a:custGeom>
              <a:avLst/>
              <a:gdLst/>
              <a:ahLst/>
              <a:cxnLst/>
              <a:rect l="l" t="t" r="r" b="b"/>
              <a:pathLst>
                <a:path w="2680832" h="106317">
                  <a:moveTo>
                    <a:pt x="0" y="0"/>
                  </a:moveTo>
                  <a:lnTo>
                    <a:pt x="2680832" y="0"/>
                  </a:lnTo>
                  <a:lnTo>
                    <a:pt x="2680832" y="106317"/>
                  </a:lnTo>
                  <a:lnTo>
                    <a:pt x="0" y="106317"/>
                  </a:lnTo>
                  <a:close/>
                </a:path>
              </a:pathLst>
            </a:custGeom>
            <a:solidFill>
              <a:srgbClr val="FFAF0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2680832" cy="1539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146059" y="7552751"/>
            <a:ext cx="8774632" cy="368040"/>
            <a:chOff x="0" y="0"/>
            <a:chExt cx="2601423" cy="10911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601423" cy="109113"/>
            </a:xfrm>
            <a:custGeom>
              <a:avLst/>
              <a:gdLst/>
              <a:ahLst/>
              <a:cxnLst/>
              <a:rect l="l" t="t" r="r" b="b"/>
              <a:pathLst>
                <a:path w="2601423" h="109113">
                  <a:moveTo>
                    <a:pt x="0" y="0"/>
                  </a:moveTo>
                  <a:lnTo>
                    <a:pt x="2601423" y="0"/>
                  </a:lnTo>
                  <a:lnTo>
                    <a:pt x="2601423" y="109113"/>
                  </a:lnTo>
                  <a:lnTo>
                    <a:pt x="0" y="109113"/>
                  </a:lnTo>
                  <a:close/>
                </a:path>
              </a:pathLst>
            </a:custGeom>
            <a:solidFill>
              <a:srgbClr val="D34A24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2601423" cy="1567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-146059" y="8214454"/>
            <a:ext cx="8586881" cy="358607"/>
            <a:chOff x="0" y="0"/>
            <a:chExt cx="2545760" cy="10631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545760" cy="106317"/>
            </a:xfrm>
            <a:custGeom>
              <a:avLst/>
              <a:gdLst/>
              <a:ahLst/>
              <a:cxnLst/>
              <a:rect l="l" t="t" r="r" b="b"/>
              <a:pathLst>
                <a:path w="2545760" h="106317">
                  <a:moveTo>
                    <a:pt x="0" y="0"/>
                  </a:moveTo>
                  <a:lnTo>
                    <a:pt x="2545760" y="0"/>
                  </a:lnTo>
                  <a:lnTo>
                    <a:pt x="2545760" y="106317"/>
                  </a:lnTo>
                  <a:lnTo>
                    <a:pt x="0" y="106317"/>
                  </a:lnTo>
                  <a:close/>
                </a:path>
              </a:pathLst>
            </a:custGeom>
            <a:solidFill>
              <a:srgbClr val="992800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2545760" cy="1539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-146059" y="8914491"/>
            <a:ext cx="8646113" cy="342530"/>
            <a:chOff x="0" y="0"/>
            <a:chExt cx="2563321" cy="10155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563321" cy="101550"/>
            </a:xfrm>
            <a:custGeom>
              <a:avLst/>
              <a:gdLst/>
              <a:ahLst/>
              <a:cxnLst/>
              <a:rect l="l" t="t" r="r" b="b"/>
              <a:pathLst>
                <a:path w="2563321" h="101550">
                  <a:moveTo>
                    <a:pt x="0" y="0"/>
                  </a:moveTo>
                  <a:lnTo>
                    <a:pt x="2563321" y="0"/>
                  </a:lnTo>
                  <a:lnTo>
                    <a:pt x="2563321" y="101550"/>
                  </a:lnTo>
                  <a:lnTo>
                    <a:pt x="0" y="101550"/>
                  </a:lnTo>
                  <a:close/>
                </a:path>
              </a:pathLst>
            </a:custGeom>
            <a:solidFill>
              <a:srgbClr val="3C7F72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2563321" cy="149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13144500" y="4783045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1028700" y="1028700"/>
            <a:ext cx="14173200" cy="1428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11279"/>
              </a:lnSpc>
              <a:spcBef>
                <a:spcPct val="0"/>
              </a:spcBef>
            </a:pPr>
            <a:r>
              <a:rPr lang="en-US" sz="9399" u="none">
                <a:solidFill>
                  <a:srgbClr val="D34A24"/>
                </a:solidFill>
                <a:latin typeface="Roca One Ultra-Bold"/>
              </a:rPr>
              <a:t>Thank you!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28700" y="2770926"/>
            <a:ext cx="14173200" cy="1106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7895"/>
              </a:lnSpc>
            </a:pPr>
            <a:r>
              <a:rPr lang="en-US" sz="9399">
                <a:solidFill>
                  <a:srgbClr val="3C7F72"/>
                </a:solidFill>
                <a:latin typeface="Roca One"/>
              </a:rPr>
              <a:t>Questions?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17569677" y="8095113"/>
            <a:ext cx="1163187" cy="1163187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34A24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>
            <a:off x="17857245" y="8509837"/>
            <a:ext cx="345030" cy="333738"/>
          </a:xfrm>
          <a:custGeom>
            <a:avLst/>
            <a:gdLst/>
            <a:ahLst/>
            <a:cxnLst/>
            <a:rect l="l" t="t" r="r" b="b"/>
            <a:pathLst>
              <a:path w="345030" h="333738">
                <a:moveTo>
                  <a:pt x="0" y="0"/>
                </a:moveTo>
                <a:lnTo>
                  <a:pt x="345030" y="0"/>
                </a:lnTo>
                <a:lnTo>
                  <a:pt x="345030" y="333738"/>
                </a:lnTo>
                <a:lnTo>
                  <a:pt x="0" y="33373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>
            <a:hlinkClick r:id="rId8" tooltip="https://indd.adobe.com/view/7fd54417-f0b8-416d-bc4f-ad7077463ff7"/>
          </p:cNvPr>
          <p:cNvSpPr/>
          <p:nvPr/>
        </p:nvSpPr>
        <p:spPr>
          <a:xfrm>
            <a:off x="8906109" y="2447076"/>
            <a:ext cx="4083188" cy="4083188"/>
          </a:xfrm>
          <a:custGeom>
            <a:avLst/>
            <a:gdLst/>
            <a:ahLst/>
            <a:cxnLst/>
            <a:rect l="l" t="t" r="r" b="b"/>
            <a:pathLst>
              <a:path w="4083188" h="4083188">
                <a:moveTo>
                  <a:pt x="0" y="0"/>
                </a:moveTo>
                <a:lnTo>
                  <a:pt x="4083188" y="0"/>
                </a:lnTo>
                <a:lnTo>
                  <a:pt x="4083188" y="4083189"/>
                </a:lnTo>
                <a:lnTo>
                  <a:pt x="0" y="408318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</p:spTree>
  </p:cSld>
  <p:clrMapOvr>
    <a:masterClrMapping/>
  </p:clrMapOvr>
  <p:transition>
    <p:circl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435</Words>
  <Application>Microsoft Macintosh PowerPoint</Application>
  <PresentationFormat>Custom</PresentationFormat>
  <Paragraphs>54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Open Sauce Italics</vt:lpstr>
      <vt:lpstr>Roca One Ultra-Bold</vt:lpstr>
      <vt:lpstr>Calibri</vt:lpstr>
      <vt:lpstr>Roca One</vt:lpstr>
      <vt:lpstr>Open Sauce Bold</vt:lpstr>
      <vt:lpstr>Roca One Bold</vt:lpstr>
      <vt:lpstr>Open Sauce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Mesa Launchpad Presentation</dc:title>
  <cp:lastModifiedBy>Microsoft Office User</cp:lastModifiedBy>
  <cp:revision>1</cp:revision>
  <dcterms:created xsi:type="dcterms:W3CDTF">2006-08-16T00:00:00Z</dcterms:created>
  <dcterms:modified xsi:type="dcterms:W3CDTF">2024-04-10T08:41:58Z</dcterms:modified>
  <dc:identifier>DAGB_5CnDvY</dc:identifier>
</cp:coreProperties>
</file>